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9" r:id="rId2"/>
    <p:sldId id="262" r:id="rId3"/>
    <p:sldId id="264" r:id="rId4"/>
    <p:sldId id="267" r:id="rId5"/>
    <p:sldId id="274" r:id="rId6"/>
    <p:sldId id="278" r:id="rId7"/>
    <p:sldId id="258" r:id="rId8"/>
    <p:sldId id="271" r:id="rId9"/>
    <p:sldId id="276" r:id="rId10"/>
    <p:sldId id="265" r:id="rId11"/>
    <p:sldId id="263" r:id="rId12"/>
    <p:sldId id="277" r:id="rId13"/>
    <p:sldId id="269" r:id="rId14"/>
    <p:sldId id="270" r:id="rId15"/>
    <p:sldId id="272" r:id="rId16"/>
    <p:sldId id="273" r:id="rId17"/>
    <p:sldId id="275"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A654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6" d="100"/>
          <a:sy n="86" d="100"/>
        </p:scale>
        <p:origin x="562"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9" name="Rectangle 8"/>
          <p:cNvSpPr/>
          <p:nvPr/>
        </p:nvSpPr>
        <p:spPr bwMode="ltGray">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80322" y="2733709"/>
            <a:ext cx="8144134" cy="1373070"/>
          </a:xfrm>
        </p:spPr>
        <p:txBody>
          <a:bodyPr anchor="b">
            <a:noAutofit/>
          </a:bodyPr>
          <a:lstStyle>
            <a:lvl1pPr algn="r">
              <a:defRPr sz="5400"/>
            </a:lvl1pPr>
          </a:lstStyle>
          <a:p>
            <a:r>
              <a:rPr lang="en-US"/>
              <a:t>Click to edit Master title style</a:t>
            </a:r>
            <a:endParaRPr lang="en-US" dirty="0"/>
          </a:p>
        </p:txBody>
      </p:sp>
      <p:sp>
        <p:nvSpPr>
          <p:cNvPr id="3" name="Subtitle 2"/>
          <p:cNvSpPr>
            <a:spLocks noGrp="1"/>
          </p:cNvSpPr>
          <p:nvPr>
            <p:ph type="subTitle" idx="1"/>
          </p:nvPr>
        </p:nvSpPr>
        <p:spPr>
          <a:xfrm>
            <a:off x="680322" y="4394039"/>
            <a:ext cx="8144134" cy="1117687"/>
          </a:xfrm>
        </p:spPr>
        <p:txBody>
          <a:bodyPr>
            <a:norm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8ABE3C1-DBE1-495D-B57B-2849774B866A}" type="datetimeFigureOut">
              <a:rPr lang="en-US" dirty="0"/>
              <a:t>10/29/2018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9255346" y="2750337"/>
            <a:ext cx="1171888" cy="1356442"/>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4711616"/>
            <a:ext cx="9613859" cy="453051"/>
          </a:xfrm>
        </p:spPr>
        <p:txBody>
          <a:bodyPr anchor="b">
            <a:normAutofit/>
          </a:bodyPr>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0322" y="609597"/>
            <a:ext cx="9613859" cy="3589575"/>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680319" y="5169583"/>
            <a:ext cx="9613862" cy="6229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46C117F-5CCF-4837-BE5F-2B92066CAFAF}" type="datetimeFigureOut">
              <a:rPr lang="en-US" dirty="0"/>
              <a:t>10/29/2018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11309"/>
            <a:ext cx="1154151" cy="1090789"/>
          </a:xfrm>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609597"/>
            <a:ext cx="9613858" cy="3592750"/>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2" y="4711615"/>
            <a:ext cx="9613859" cy="1090789"/>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4EB90BD-B6CE-46B7-997F-7313B992CCDC}" type="datetimeFigureOut">
              <a:rPr lang="en-US" dirty="0"/>
              <a:t>10/29/2018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11615"/>
            <a:ext cx="1154151" cy="1090789"/>
          </a:xfrm>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3" name="Picture 12"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4" name="Rectangle 13"/>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127856" y="609598"/>
            <a:ext cx="8718877" cy="3036061"/>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402288" y="3653379"/>
            <a:ext cx="815657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680322" y="4711615"/>
            <a:ext cx="9613859" cy="1090789"/>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DB9D11F-B188-461D-B23F-39381795C052}" type="datetimeFigureOut">
              <a:rPr lang="en-US" dirty="0"/>
              <a:t>10/29/2018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09925"/>
            <a:ext cx="1154151" cy="1090789"/>
          </a:xfrm>
        </p:spPr>
        <p:txBody>
          <a:bodyPr/>
          <a:lstStyle/>
          <a:p>
            <a:fld id="{6D22F896-40B5-4ADD-8801-0D06FADFA095}" type="slidenum">
              <a:rPr lang="en-US" dirty="0"/>
              <a:t>‹#›</a:t>
            </a:fld>
            <a:endParaRPr lang="en-US" dirty="0"/>
          </a:p>
        </p:txBody>
      </p:sp>
      <p:sp>
        <p:nvSpPr>
          <p:cNvPr id="16" name="TextBox 15"/>
          <p:cNvSpPr txBox="1"/>
          <p:nvPr/>
        </p:nvSpPr>
        <p:spPr>
          <a:xfrm>
            <a:off x="583572" y="74811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7200" dirty="0">
                <a:solidFill>
                  <a:schemeClr val="tx1"/>
                </a:solidFill>
                <a:effectLst/>
              </a:rPr>
              <a:t>“</a:t>
            </a:r>
          </a:p>
        </p:txBody>
      </p:sp>
      <p:sp>
        <p:nvSpPr>
          <p:cNvPr id="17" name="TextBox 16"/>
          <p:cNvSpPr txBox="1"/>
          <p:nvPr/>
        </p:nvSpPr>
        <p:spPr>
          <a:xfrm>
            <a:off x="9662809" y="30335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2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9" name="Picture 8"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0" name="Picture 9"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1" name="Rectangle 10"/>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4711615"/>
            <a:ext cx="9613862" cy="5885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0" y="5300149"/>
            <a:ext cx="9613862" cy="50225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2E6D8D9-55A2-4063-B0F3-121F44549695}" type="datetimeFigureOut">
              <a:rPr lang="en-US" dirty="0"/>
              <a:t>10/29/2018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09925"/>
            <a:ext cx="1154151" cy="1090789"/>
          </a:xfrm>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4" name="Picture 13"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6" name="Rectangle 15"/>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itle 1"/>
          <p:cNvSpPr>
            <a:spLocks noGrp="1"/>
          </p:cNvSpPr>
          <p:nvPr>
            <p:ph type="title"/>
          </p:nvPr>
        </p:nvSpPr>
        <p:spPr>
          <a:xfrm>
            <a:off x="669222" y="753228"/>
            <a:ext cx="9624960" cy="1080938"/>
          </a:xfrm>
        </p:spPr>
        <p:txBody>
          <a:bodyPr/>
          <a:lstStyle/>
          <a:p>
            <a:r>
              <a:rPr lang="en-US"/>
              <a:t>Click to edit Master title style</a:t>
            </a:r>
            <a:endParaRPr lang="en-US" dirty="0"/>
          </a:p>
        </p:txBody>
      </p:sp>
      <p:sp>
        <p:nvSpPr>
          <p:cNvPr id="7" name="Text Placeholder 2"/>
          <p:cNvSpPr>
            <a:spLocks noGrp="1"/>
          </p:cNvSpPr>
          <p:nvPr>
            <p:ph type="body" idx="1"/>
          </p:nvPr>
        </p:nvSpPr>
        <p:spPr>
          <a:xfrm>
            <a:off x="660946" y="2336873"/>
            <a:ext cx="3070034"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680322" y="3022673"/>
            <a:ext cx="3049702"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3956025" y="233687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3945470" y="3022673"/>
            <a:ext cx="3063240"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224156" y="2336873"/>
            <a:ext cx="307002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224156" y="3022673"/>
            <a:ext cx="3070025"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D4B24536-994D-4021-A283-9F449C0DB509}" type="datetimeFigureOut">
              <a:rPr lang="en-US" dirty="0"/>
              <a:t>10/29/2018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itle 1"/>
          <p:cNvSpPr>
            <a:spLocks noGrp="1"/>
          </p:cNvSpPr>
          <p:nvPr>
            <p:ph type="title"/>
          </p:nvPr>
        </p:nvSpPr>
        <p:spPr>
          <a:xfrm>
            <a:off x="680322" y="753228"/>
            <a:ext cx="9613860" cy="1080938"/>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0318" y="4297503"/>
            <a:ext cx="30497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680318" y="2336873"/>
            <a:ext cx="30497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21" name="Text Placeholder 3"/>
          <p:cNvSpPr>
            <a:spLocks noGrp="1"/>
          </p:cNvSpPr>
          <p:nvPr>
            <p:ph type="body" sz="half" idx="18"/>
          </p:nvPr>
        </p:nvSpPr>
        <p:spPr>
          <a:xfrm>
            <a:off x="680318" y="4873765"/>
            <a:ext cx="3049705"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3945471" y="429750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3945470" y="2336873"/>
            <a:ext cx="3063240"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24" name="Text Placeholder 3"/>
          <p:cNvSpPr>
            <a:spLocks noGrp="1"/>
          </p:cNvSpPr>
          <p:nvPr>
            <p:ph type="body" sz="half" idx="19"/>
          </p:nvPr>
        </p:nvSpPr>
        <p:spPr>
          <a:xfrm>
            <a:off x="3944117" y="4873764"/>
            <a:ext cx="3067297"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230678" y="4297503"/>
            <a:ext cx="30635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230677" y="2336873"/>
            <a:ext cx="30635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27" name="Text Placeholder 3"/>
          <p:cNvSpPr>
            <a:spLocks noGrp="1"/>
          </p:cNvSpPr>
          <p:nvPr>
            <p:ph type="body" sz="half" idx="20"/>
          </p:nvPr>
        </p:nvSpPr>
        <p:spPr>
          <a:xfrm>
            <a:off x="7230553" y="4873762"/>
            <a:ext cx="3067563"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3CBBBB78-C96F-47B7-AB17-D852CA960AC9}" type="datetimeFigureOut">
              <a:rPr lang="en-US" dirty="0"/>
              <a:t>10/29/2018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9" name="Rectangle 8"/>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lvl1pPr algn="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FA3F48C-C7C6-4055-9F49-3777875E72AE}" type="datetimeFigureOut">
              <a:rPr lang="en-US" dirty="0"/>
              <a:t>10/29/2018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bwMode="ltGray">
          <a:xfrm rot="5400000">
            <a:off x="8116207" y="1869395"/>
            <a:ext cx="5106988"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rot="5400000">
            <a:off x="9868202" y="5372403"/>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0129231" y="609597"/>
            <a:ext cx="1073802" cy="435376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0322" y="609597"/>
            <a:ext cx="8870004" cy="532658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807126" y="5936187"/>
            <a:ext cx="2743200" cy="365125"/>
          </a:xfrm>
        </p:spPr>
        <p:txBody>
          <a:bodyPr/>
          <a:lstStyle/>
          <a:p>
            <a:fld id="{6178E61D-D431-422C-9764-11DAFE33AB63}" type="datetimeFigureOut">
              <a:rPr lang="en-US" dirty="0"/>
              <a:t>10/29/2018</a:t>
            </a:fld>
            <a:endParaRPr lang="en-US" dirty="0"/>
          </a:p>
        </p:txBody>
      </p:sp>
      <p:sp>
        <p:nvSpPr>
          <p:cNvPr id="5" name="Footer Placeholder 4"/>
          <p:cNvSpPr>
            <a:spLocks noGrp="1"/>
          </p:cNvSpPr>
          <p:nvPr>
            <p:ph type="ftr" sz="quarter" idx="11"/>
          </p:nvPr>
        </p:nvSpPr>
        <p:spPr>
          <a:xfrm>
            <a:off x="680321" y="5936188"/>
            <a:ext cx="6126805" cy="365125"/>
          </a:xfrm>
        </p:spPr>
        <p:txBody>
          <a:bodyPr/>
          <a:lstStyle/>
          <a:p>
            <a:endParaRPr lang="en-US" dirty="0"/>
          </a:p>
        </p:txBody>
      </p:sp>
      <p:sp>
        <p:nvSpPr>
          <p:cNvPr id="6" name="Slide Number Placeholder 5"/>
          <p:cNvSpPr>
            <a:spLocks noGrp="1"/>
          </p:cNvSpPr>
          <p:nvPr>
            <p:ph type="sldNum" sz="quarter" idx="12"/>
          </p:nvPr>
        </p:nvSpPr>
        <p:spPr>
          <a:xfrm>
            <a:off x="10097550" y="5398633"/>
            <a:ext cx="1154151" cy="1090789"/>
          </a:xfrm>
        </p:spPr>
        <p:txBody>
          <a:bodyPr anchor="t"/>
          <a:lstStyle>
            <a:lvl1pPr algn="ctr">
              <a:defRPr/>
            </a:lvl1pPr>
          </a:lstStyle>
          <a:p>
            <a:fld id="{6D22F896-40B5-4ADD-8801-0D06FADFA09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2DE42F4-6EEF-4EF7-8ED4-2208F0F89A08}" type="datetimeFigureOut">
              <a:rPr lang="en-US" dirty="0"/>
              <a:t>10/29/2018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086907"/>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4" y="4087901"/>
            <a:ext cx="1602997" cy="144270"/>
          </a:xfrm>
          <a:prstGeom prst="rect">
            <a:avLst/>
          </a:prstGeom>
        </p:spPr>
      </p:pic>
      <p:sp>
        <p:nvSpPr>
          <p:cNvPr id="9" name="Rectangle 8"/>
          <p:cNvSpPr/>
          <p:nvPr/>
        </p:nvSpPr>
        <p:spPr bwMode="ltGray">
          <a:xfrm>
            <a:off x="-2" y="2726267"/>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5" y="2726267"/>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2869895"/>
            <a:ext cx="9613860" cy="1090788"/>
          </a:xfrm>
        </p:spPr>
        <p:txBody>
          <a:bodyPr anchor="ctr">
            <a:normAutofit/>
          </a:bodyPr>
          <a:lstStyle>
            <a:lvl1pPr algn="r">
              <a:defRPr sz="3600"/>
            </a:lvl1pPr>
          </a:lstStyle>
          <a:p>
            <a:r>
              <a:rPr lang="en-US"/>
              <a:t>Click to edit Master title style</a:t>
            </a:r>
            <a:endParaRPr lang="en-US" dirty="0"/>
          </a:p>
        </p:txBody>
      </p:sp>
      <p:sp>
        <p:nvSpPr>
          <p:cNvPr id="3" name="Text Placeholder 2"/>
          <p:cNvSpPr>
            <a:spLocks noGrp="1"/>
          </p:cNvSpPr>
          <p:nvPr>
            <p:ph type="body" idx="1"/>
          </p:nvPr>
        </p:nvSpPr>
        <p:spPr>
          <a:xfrm>
            <a:off x="680322" y="4232171"/>
            <a:ext cx="9613860" cy="1704017"/>
          </a:xfrm>
        </p:spPr>
        <p:txBody>
          <a:bodyPr>
            <a:normAutofit/>
          </a:bodyPr>
          <a:lstStyle>
            <a:lvl1pPr marL="0" indent="0" algn="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0578ACC-22D6-47C1-A373-4FD133E34F3C}" type="datetimeFigureOut">
              <a:rPr lang="en-US" dirty="0"/>
              <a:t>10/29/2018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729455" y="2869895"/>
            <a:ext cx="1154151" cy="1090789"/>
          </a:xfrm>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0320" y="2336873"/>
            <a:ext cx="4698358" cy="35993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594123" y="2336873"/>
            <a:ext cx="4700058" cy="35993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E5A6C69-6797-4E8A-BF37-F2C3751466E9}" type="datetimeFigureOut">
              <a:rPr lang="en-US" dirty="0"/>
              <a:t>10/29/2018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1" name="Picture 10"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2" name="Rectangle 11"/>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753229"/>
            <a:ext cx="9613863" cy="1080937"/>
          </a:xfrm>
        </p:spPr>
        <p:txBody>
          <a:bodyPr/>
          <a:lstStyle/>
          <a:p>
            <a:r>
              <a:rPr lang="en-US"/>
              <a:t>Click to edit Master title style</a:t>
            </a:r>
            <a:endParaRPr lang="en-US" dirty="0"/>
          </a:p>
        </p:txBody>
      </p:sp>
      <p:sp>
        <p:nvSpPr>
          <p:cNvPr id="3" name="Text Placeholder 2"/>
          <p:cNvSpPr>
            <a:spLocks noGrp="1"/>
          </p:cNvSpPr>
          <p:nvPr>
            <p:ph type="body" idx="1"/>
          </p:nvPr>
        </p:nvSpPr>
        <p:spPr>
          <a:xfrm>
            <a:off x="906350" y="2336873"/>
            <a:ext cx="4472327" cy="69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80322" y="3030008"/>
            <a:ext cx="4698355" cy="290617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820154" y="2336873"/>
            <a:ext cx="4474028" cy="69207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594123" y="3030008"/>
            <a:ext cx="4700059" cy="290617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82014A1-A632-4878-A0D3-F52BA7563730}" type="datetimeFigureOut">
              <a:rPr lang="en-US" dirty="0"/>
              <a:t>10/29/2018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7" name="Picture 6"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8" name="Rectangle 7"/>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E99F462-093F-4566-844B-4C71F2739DA5}" type="datetimeFigureOut">
              <a:rPr lang="en-US" dirty="0"/>
              <a:t>10/29/2018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HD-ShadowShor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6" name="Rectangle 5"/>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3D24A7AC-904D-4781-85BA-7D10C17ED021}" type="datetimeFigureOut">
              <a:rPr lang="en-US" dirty="0"/>
              <a:t>10/29/2018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1" y="753227"/>
            <a:ext cx="9613859" cy="1080940"/>
          </a:xfrm>
        </p:spPr>
        <p:txBody>
          <a:bodyPr anchor="ct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a:xfrm>
            <a:off x="4685846" y="2336873"/>
            <a:ext cx="5608336" cy="35993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0322" y="2336872"/>
            <a:ext cx="3790078" cy="359931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331444B-B92B-4E27-8C94-BB93EAF5CB18}" type="datetimeFigureOut">
              <a:rPr lang="en-US" dirty="0"/>
              <a:t>10/29/2018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3" y="753228"/>
            <a:ext cx="9613857" cy="1080938"/>
          </a:xfrm>
        </p:spPr>
        <p:txBody>
          <a:bodyPr anchor="ctr">
            <a:normAutofit/>
          </a:bodyPr>
          <a:lstStyle>
            <a:lvl1pPr>
              <a:defRPr sz="3600"/>
            </a:lvl1pPr>
          </a:lstStyle>
          <a:p>
            <a:r>
              <a:rPr lang="en-US"/>
              <a:t>Click to edit Master title style</a:t>
            </a:r>
            <a:endParaRPr lang="en-US" dirty="0"/>
          </a:p>
        </p:txBody>
      </p:sp>
      <p:sp>
        <p:nvSpPr>
          <p:cNvPr id="3" name="Picture Placeholder 2"/>
          <p:cNvSpPr>
            <a:spLocks noGrp="1" noChangeAspect="1"/>
          </p:cNvSpPr>
          <p:nvPr>
            <p:ph type="pic" idx="1"/>
          </p:nvPr>
        </p:nvSpPr>
        <p:spPr>
          <a:xfrm>
            <a:off x="4868333" y="2336874"/>
            <a:ext cx="5425849" cy="3599312"/>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680323" y="2336873"/>
            <a:ext cx="3876256" cy="3599315"/>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63EFA5E-FA76-400D-B3DC-F0BA90E6D107}" type="datetimeFigureOut">
              <a:rPr lang="en-US" dirty="0"/>
              <a:t>10/29/2018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6" descr="hashOverlay-FullResolve.png"/>
          <p:cNvPicPr>
            <a:picLocks noChangeAspect="1"/>
          </p:cNvPicPr>
          <p:nvPr/>
        </p:nvPicPr>
        <p:blipFill>
          <a:blip r:embed="rId19">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80321" y="753228"/>
            <a:ext cx="9613861" cy="108093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0321" y="2336873"/>
            <a:ext cx="9613861" cy="3599316"/>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0981" y="5936187"/>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9D6E9DEC-419B-4CC5-A080-3B06BD5A8291}" type="datetimeFigureOut">
              <a:rPr lang="en-US" dirty="0"/>
              <a:t>10/29/2018</a:t>
            </a:fld>
            <a:endParaRPr lang="en-US" dirty="0"/>
          </a:p>
        </p:txBody>
      </p:sp>
      <p:sp>
        <p:nvSpPr>
          <p:cNvPr id="5" name="Footer Placeholder 4"/>
          <p:cNvSpPr>
            <a:spLocks noGrp="1"/>
          </p:cNvSpPr>
          <p:nvPr>
            <p:ph type="ftr" sz="quarter" idx="3"/>
          </p:nvPr>
        </p:nvSpPr>
        <p:spPr>
          <a:xfrm>
            <a:off x="680321" y="5936188"/>
            <a:ext cx="687066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729455" y="753227"/>
            <a:ext cx="1154151" cy="1090789"/>
          </a:xfrm>
          <a:prstGeom prst="rect">
            <a:avLst/>
          </a:prstGeom>
        </p:spPr>
        <p:txBody>
          <a:bodyPr vert="horz" lIns="91440" tIns="45720" rIns="91440" bIns="45720" rtlCol="0" anchor="ctr"/>
          <a:lstStyle>
            <a:lvl1pPr algn="l">
              <a:defRPr sz="360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sldNum="0"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8" Type="http://schemas.openxmlformats.org/officeDocument/2006/relationships/hyperlink" Target="https://financesonline.com/top-10-most-expensive-coffee-in-the-world-luwak-coffee-is-not-the-no-1/" TargetMode="External"/><Relationship Id="rId13" Type="http://schemas.openxmlformats.org/officeDocument/2006/relationships/image" Target="../media/image15.png"/><Relationship Id="rId3" Type="http://schemas.openxmlformats.org/officeDocument/2006/relationships/hyperlink" Target="http://www.convertcsv.com/csv-to-geojson.htm" TargetMode="External"/><Relationship Id="rId7" Type="http://schemas.openxmlformats.org/officeDocument/2006/relationships/hyperlink" Target="http://www.most-expensive.coffee/" TargetMode="External"/><Relationship Id="rId12" Type="http://schemas.openxmlformats.org/officeDocument/2006/relationships/hyperlink" Target="https://dailycoffeenews.com/" TargetMode="External"/><Relationship Id="rId2" Type="http://schemas.openxmlformats.org/officeDocument/2006/relationships/hyperlink" Target="https://developers.google.com/public-data/docs/canonical/countries_csv" TargetMode="External"/><Relationship Id="rId1" Type="http://schemas.openxmlformats.org/officeDocument/2006/relationships/slideLayout" Target="../slideLayouts/slideLayout2.xml"/><Relationship Id="rId6" Type="http://schemas.openxmlformats.org/officeDocument/2006/relationships/hyperlink" Target="http://www.ncausa.org/about-coffee/coffee-around-the-world" TargetMode="External"/><Relationship Id="rId11" Type="http://schemas.openxmlformats.org/officeDocument/2006/relationships/hyperlink" Target="https://developer.twitter.com/en/docs/tweets/search/api-reference/get-search-tweets.html" TargetMode="External"/><Relationship Id="rId5" Type="http://schemas.openxmlformats.org/officeDocument/2006/relationships/hyperlink" Target="http://www.ico.org/new_historical.asp" TargetMode="External"/><Relationship Id="rId10" Type="http://schemas.openxmlformats.org/officeDocument/2006/relationships/hyperlink" Target="https://www.yelp.com/developers/documentation/v3/business_search" TargetMode="External"/><Relationship Id="rId4" Type="http://schemas.openxmlformats.org/officeDocument/2006/relationships/hyperlink" Target="https://www.kaggle.com/sbajew/icos-crop-data" TargetMode="External"/><Relationship Id="rId9" Type="http://schemas.openxmlformats.org/officeDocument/2006/relationships/hyperlink" Target="https://www.worldatlas.com/articles/top-coffee-producing-countries.html"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5.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Yelp/yelp-fusion/issues/386" TargetMode="External"/><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useBgFill="1">
        <p:nvSpPr>
          <p:cNvPr id="21" name="Rectangle 8">
            <a:extLst>
              <a:ext uri="{FF2B5EF4-FFF2-40B4-BE49-F238E27FC236}">
                <a16:creationId xmlns:a16="http://schemas.microsoft.com/office/drawing/2014/main" id="{2F84762E-7FCC-4EAF-B9E7-CE7214491E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a:extLst>
              <a:ext uri="{FF2B5EF4-FFF2-40B4-BE49-F238E27FC236}">
                <a16:creationId xmlns:a16="http://schemas.microsoft.com/office/drawing/2014/main" id="{927A1389-2A5D-4886-AD82-F213767E673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8207"/>
            <a:ext cx="12192000" cy="6858000"/>
          </a:xfrm>
          <a:prstGeom prst="rect">
            <a:avLst/>
          </a:prstGeom>
        </p:spPr>
      </p:pic>
      <p:sp>
        <p:nvSpPr>
          <p:cNvPr id="22" name="Rectangle 12">
            <a:extLst>
              <a:ext uri="{FF2B5EF4-FFF2-40B4-BE49-F238E27FC236}">
                <a16:creationId xmlns:a16="http://schemas.microsoft.com/office/drawing/2014/main" id="{A1038667-0C3F-4764-A24D-DA9D9B4748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44527" y="0"/>
            <a:ext cx="755294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3" name="Picture 14">
            <a:extLst>
              <a:ext uri="{FF2B5EF4-FFF2-40B4-BE49-F238E27FC236}">
                <a16:creationId xmlns:a16="http://schemas.microsoft.com/office/drawing/2014/main" id="{6AC2195B-895A-4535-8ECD-9F5B669C5CA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cstate="print">
            <a:extLst>
              <a:ext uri="{28A0092B-C50C-407E-A947-70E740481C1C}">
                <a14:useLocalDpi xmlns:a14="http://schemas.microsoft.com/office/drawing/2010/main" val="0"/>
              </a:ext>
            </a:extLst>
          </a:blip>
          <a:stretch>
            <a:fillRect/>
          </a:stretch>
        </p:blipFill>
        <p:spPr>
          <a:xfrm>
            <a:off x="1" y="5006045"/>
            <a:ext cx="4965192" cy="144049"/>
          </a:xfrm>
          <a:prstGeom prst="rect">
            <a:avLst/>
          </a:prstGeom>
        </p:spPr>
      </p:pic>
      <p:sp>
        <p:nvSpPr>
          <p:cNvPr id="24" name="Rectangle 16">
            <a:extLst>
              <a:ext uri="{FF2B5EF4-FFF2-40B4-BE49-F238E27FC236}">
                <a16:creationId xmlns:a16="http://schemas.microsoft.com/office/drawing/2014/main" id="{571EEFCA-9235-4BC2-85C3-A4EC6EE57A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838764"/>
            <a:ext cx="4964567" cy="3180473"/>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41A72958-9810-4A6E-831C-0BB34F05A880}"/>
              </a:ext>
            </a:extLst>
          </p:cNvPr>
          <p:cNvSpPr>
            <a:spLocks noGrp="1"/>
          </p:cNvSpPr>
          <p:nvPr>
            <p:ph type="ctrTitle"/>
          </p:nvPr>
        </p:nvSpPr>
        <p:spPr>
          <a:xfrm>
            <a:off x="680322" y="2063262"/>
            <a:ext cx="3739278" cy="2661138"/>
          </a:xfrm>
        </p:spPr>
        <p:txBody>
          <a:bodyPr anchor="ctr">
            <a:normAutofit/>
          </a:bodyPr>
          <a:lstStyle/>
          <a:p>
            <a:r>
              <a:rPr lang="en-US" dirty="0">
                <a:latin typeface="Cambria" panose="02040503050406030204" pitchFamily="18" charset="0"/>
                <a:ea typeface="Cambria" panose="02040503050406030204" pitchFamily="18" charset="0"/>
              </a:rPr>
              <a:t>Know Your Brew!</a:t>
            </a:r>
            <a:endParaRPr lang="en-US" dirty="0"/>
          </a:p>
        </p:txBody>
      </p:sp>
      <p:sp>
        <p:nvSpPr>
          <p:cNvPr id="3" name="Subtitle 2">
            <a:extLst>
              <a:ext uri="{FF2B5EF4-FFF2-40B4-BE49-F238E27FC236}">
                <a16:creationId xmlns:a16="http://schemas.microsoft.com/office/drawing/2014/main" id="{7CB5517F-AEB1-4FB8-90FB-12A38357E16F}"/>
              </a:ext>
            </a:extLst>
          </p:cNvPr>
          <p:cNvSpPr>
            <a:spLocks noGrp="1"/>
          </p:cNvSpPr>
          <p:nvPr>
            <p:ph type="subTitle" idx="1"/>
          </p:nvPr>
        </p:nvSpPr>
        <p:spPr>
          <a:xfrm>
            <a:off x="680323" y="5101298"/>
            <a:ext cx="3739277" cy="1116622"/>
          </a:xfrm>
        </p:spPr>
        <p:txBody>
          <a:bodyPr>
            <a:normAutofit/>
          </a:bodyPr>
          <a:lstStyle/>
          <a:p>
            <a:r>
              <a:rPr lang="en-US" sz="2800" dirty="0">
                <a:solidFill>
                  <a:srgbClr val="FFC000"/>
                </a:solidFill>
                <a:latin typeface="Gabriola" panose="04040605051002020D02" pitchFamily="82" charset="0"/>
              </a:rPr>
              <a:t>Saifee, Courtney, Sarah and Aparna</a:t>
            </a:r>
          </a:p>
          <a:p>
            <a:endParaRPr lang="en-US" dirty="0"/>
          </a:p>
        </p:txBody>
      </p:sp>
      <p:pic>
        <p:nvPicPr>
          <p:cNvPr id="4" name="Picture 3" descr="A plate of food and a cup of coffee&#10;&#10;Description generated with high confidence">
            <a:extLst>
              <a:ext uri="{FF2B5EF4-FFF2-40B4-BE49-F238E27FC236}">
                <a16:creationId xmlns:a16="http://schemas.microsoft.com/office/drawing/2014/main" id="{8BCCCF4B-2D74-47E4-9195-981EB8701101}"/>
              </a:ext>
            </a:extLst>
          </p:cNvPr>
          <p:cNvPicPr/>
          <p:nvPr/>
        </p:nvPicPr>
        <p:blipFill>
          <a:blip r:embed="rId4"/>
          <a:stretch>
            <a:fillRect/>
          </a:stretch>
        </p:blipFill>
        <p:spPr>
          <a:xfrm>
            <a:off x="5284606" y="1613321"/>
            <a:ext cx="6260963" cy="3631358"/>
          </a:xfrm>
          <a:prstGeom prst="rect">
            <a:avLst/>
          </a:prstGeom>
          <a:ln>
            <a:noFill/>
          </a:ln>
          <a:effectLst>
            <a:outerShdw blurRad="76200" dist="63500" dir="5040000" algn="tl" rotWithShape="0">
              <a:srgbClr val="000000">
                <a:alpha val="41000"/>
              </a:srgbClr>
            </a:outerShdw>
          </a:effectLst>
        </p:spPr>
      </p:pic>
    </p:spTree>
    <p:extLst>
      <p:ext uri="{BB962C8B-B14F-4D97-AF65-F5344CB8AC3E}">
        <p14:creationId xmlns:p14="http://schemas.microsoft.com/office/powerpoint/2010/main" val="19019489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C1D1F9-D413-4D34-916E-692E74862FE8}"/>
              </a:ext>
            </a:extLst>
          </p:cNvPr>
          <p:cNvSpPr>
            <a:spLocks noGrp="1"/>
          </p:cNvSpPr>
          <p:nvPr>
            <p:ph type="title"/>
          </p:nvPr>
        </p:nvSpPr>
        <p:spPr/>
        <p:txBody>
          <a:bodyPr/>
          <a:lstStyle/>
          <a:p>
            <a:r>
              <a:rPr lang="en-US" dirty="0">
                <a:latin typeface="Gabriola" panose="04040605051002020D02" pitchFamily="82" charset="0"/>
              </a:rPr>
              <a:t>Resources</a:t>
            </a:r>
          </a:p>
        </p:txBody>
      </p:sp>
      <p:sp>
        <p:nvSpPr>
          <p:cNvPr id="3" name="Content Placeholder 2">
            <a:extLst>
              <a:ext uri="{FF2B5EF4-FFF2-40B4-BE49-F238E27FC236}">
                <a16:creationId xmlns:a16="http://schemas.microsoft.com/office/drawing/2014/main" id="{A522044D-51EB-4648-B133-C30B7C0CF720}"/>
              </a:ext>
            </a:extLst>
          </p:cNvPr>
          <p:cNvSpPr>
            <a:spLocks noGrp="1"/>
          </p:cNvSpPr>
          <p:nvPr>
            <p:ph idx="1"/>
          </p:nvPr>
        </p:nvSpPr>
        <p:spPr>
          <a:xfrm>
            <a:off x="680321" y="2336872"/>
            <a:ext cx="10721457" cy="4063927"/>
          </a:xfrm>
        </p:spPr>
        <p:txBody>
          <a:bodyPr>
            <a:normAutofit/>
          </a:bodyPr>
          <a:lstStyle/>
          <a:p>
            <a:pPr lvl="0"/>
            <a:r>
              <a:rPr lang="en-US" sz="1600" u="sng" dirty="0">
                <a:solidFill>
                  <a:srgbClr val="FFC000"/>
                </a:solidFill>
                <a:latin typeface="Cambria" panose="02040503050406030204" pitchFamily="18" charset="0"/>
                <a:ea typeface="Cambria" panose="02040503050406030204" pitchFamily="18" charset="0"/>
                <a:hlinkClick r:id="rId2">
                  <a:extLst>
                    <a:ext uri="{A12FA001-AC4F-418D-AE19-62706E023703}">
                      <ahyp:hlinkClr xmlns:ahyp="http://schemas.microsoft.com/office/drawing/2018/hyperlinkcolor" val="tx"/>
                    </a:ext>
                  </a:extLst>
                </a:hlinkClick>
              </a:rPr>
              <a:t>https://developers.google.com/public-data/docs/canonical/countries_csv</a:t>
            </a:r>
            <a:r>
              <a:rPr lang="en-US" sz="1600" dirty="0">
                <a:solidFill>
                  <a:srgbClr val="FFC000"/>
                </a:solidFill>
                <a:latin typeface="Cambria" panose="02040503050406030204" pitchFamily="18" charset="0"/>
                <a:ea typeface="Cambria" panose="02040503050406030204" pitchFamily="18" charset="0"/>
              </a:rPr>
              <a:t> (latlon)</a:t>
            </a:r>
          </a:p>
          <a:p>
            <a:pPr lvl="0"/>
            <a:r>
              <a:rPr lang="en-US" sz="1600" u="sng" dirty="0">
                <a:solidFill>
                  <a:srgbClr val="FFC000"/>
                </a:solidFill>
                <a:latin typeface="Cambria" panose="02040503050406030204" pitchFamily="18" charset="0"/>
                <a:ea typeface="Cambria" panose="02040503050406030204" pitchFamily="18" charset="0"/>
                <a:hlinkClick r:id="rId3">
                  <a:extLst>
                    <a:ext uri="{A12FA001-AC4F-418D-AE19-62706E023703}">
                      <ahyp:hlinkClr xmlns:ahyp="http://schemas.microsoft.com/office/drawing/2018/hyperlinkcolor" val="tx"/>
                    </a:ext>
                  </a:extLst>
                </a:hlinkClick>
              </a:rPr>
              <a:t>http://www.convertcsv.com/csv-to-geojson.htm</a:t>
            </a:r>
            <a:r>
              <a:rPr lang="en-US" sz="1600" dirty="0">
                <a:solidFill>
                  <a:srgbClr val="FFC000"/>
                </a:solidFill>
                <a:latin typeface="Cambria" panose="02040503050406030204" pitchFamily="18" charset="0"/>
                <a:ea typeface="Cambria" panose="02040503050406030204" pitchFamily="18" charset="0"/>
              </a:rPr>
              <a:t> (csv converter)</a:t>
            </a:r>
          </a:p>
          <a:p>
            <a:pPr lvl="0"/>
            <a:r>
              <a:rPr lang="en-US" sz="1600" u="sng" dirty="0">
                <a:solidFill>
                  <a:srgbClr val="FFC000"/>
                </a:solidFill>
                <a:latin typeface="Cambria" panose="02040503050406030204" pitchFamily="18" charset="0"/>
                <a:ea typeface="Cambria" panose="02040503050406030204" pitchFamily="18" charset="0"/>
                <a:hlinkClick r:id="rId4">
                  <a:extLst>
                    <a:ext uri="{A12FA001-AC4F-418D-AE19-62706E023703}">
                      <ahyp:hlinkClr xmlns:ahyp="http://schemas.microsoft.com/office/drawing/2018/hyperlinkcolor" val="tx"/>
                    </a:ext>
                  </a:extLst>
                </a:hlinkClick>
              </a:rPr>
              <a:t>https://www.kaggle.com/sbajew/icos-crop-data</a:t>
            </a:r>
            <a:r>
              <a:rPr lang="en-US" sz="1600" dirty="0">
                <a:solidFill>
                  <a:srgbClr val="FFC000"/>
                </a:solidFill>
                <a:latin typeface="Cambria" panose="02040503050406030204" pitchFamily="18" charset="0"/>
                <a:ea typeface="Cambria" panose="02040503050406030204" pitchFamily="18" charset="0"/>
              </a:rPr>
              <a:t> (ICO-cleaned data)</a:t>
            </a:r>
          </a:p>
          <a:p>
            <a:pPr lvl="0"/>
            <a:r>
              <a:rPr lang="en-US" sz="1600" dirty="0">
                <a:solidFill>
                  <a:srgbClr val="FFC000"/>
                </a:solidFill>
                <a:latin typeface="Cambria" panose="02040503050406030204" pitchFamily="18" charset="0"/>
                <a:ea typeface="Cambria" panose="02040503050406030204" pitchFamily="18" charset="0"/>
                <a:hlinkClick r:id="rId5">
                  <a:extLst>
                    <a:ext uri="{A12FA001-AC4F-418D-AE19-62706E023703}">
                      <ahyp:hlinkClr xmlns:ahyp="http://schemas.microsoft.com/office/drawing/2018/hyperlinkcolor" val="tx"/>
                    </a:ext>
                  </a:extLst>
                </a:hlinkClick>
              </a:rPr>
              <a:t>http://www.ico.org/new_historical.asp</a:t>
            </a:r>
            <a:endParaRPr lang="en-US" sz="1600" dirty="0">
              <a:solidFill>
                <a:srgbClr val="FFC000"/>
              </a:solidFill>
              <a:latin typeface="Cambria" panose="02040503050406030204" pitchFamily="18" charset="0"/>
              <a:ea typeface="Cambria" panose="02040503050406030204" pitchFamily="18" charset="0"/>
            </a:endParaRPr>
          </a:p>
          <a:p>
            <a:pPr lvl="0"/>
            <a:r>
              <a:rPr lang="en-US" sz="1600" dirty="0">
                <a:solidFill>
                  <a:srgbClr val="FFC000"/>
                </a:solidFill>
                <a:latin typeface="Cambria" panose="02040503050406030204" pitchFamily="18" charset="0"/>
                <a:ea typeface="Cambria" panose="02040503050406030204" pitchFamily="18" charset="0"/>
                <a:hlinkClick r:id="rId6">
                  <a:extLst>
                    <a:ext uri="{A12FA001-AC4F-418D-AE19-62706E023703}">
                      <ahyp:hlinkClr xmlns:ahyp="http://schemas.microsoft.com/office/drawing/2018/hyperlinkcolor" val="tx"/>
                    </a:ext>
                  </a:extLst>
                </a:hlinkClick>
              </a:rPr>
              <a:t>http://www.ncausa.org/about-coffee/coffee-around-the-world</a:t>
            </a:r>
            <a:endParaRPr lang="en-US" sz="1600" dirty="0">
              <a:solidFill>
                <a:srgbClr val="FFC000"/>
              </a:solidFill>
              <a:latin typeface="Cambria" panose="02040503050406030204" pitchFamily="18" charset="0"/>
              <a:ea typeface="Cambria" panose="02040503050406030204" pitchFamily="18" charset="0"/>
            </a:endParaRPr>
          </a:p>
          <a:p>
            <a:pPr lvl="0"/>
            <a:r>
              <a:rPr lang="en-US" sz="1600" u="sng" dirty="0">
                <a:solidFill>
                  <a:srgbClr val="FFC000"/>
                </a:solidFill>
                <a:latin typeface="Cambria" panose="02040503050406030204" pitchFamily="18" charset="0"/>
                <a:ea typeface="Cambria" panose="02040503050406030204" pitchFamily="18" charset="0"/>
                <a:hlinkClick r:id="rId7">
                  <a:extLst>
                    <a:ext uri="{A12FA001-AC4F-418D-AE19-62706E023703}">
                      <ahyp:hlinkClr xmlns:ahyp="http://schemas.microsoft.com/office/drawing/2018/hyperlinkcolor" val="tx"/>
                    </a:ext>
                  </a:extLst>
                </a:hlinkClick>
              </a:rPr>
              <a:t>http://www.most-expensive.coffee/</a:t>
            </a:r>
            <a:endParaRPr lang="en-US" sz="1600" dirty="0">
              <a:solidFill>
                <a:srgbClr val="FFC000"/>
              </a:solidFill>
              <a:latin typeface="Cambria" panose="02040503050406030204" pitchFamily="18" charset="0"/>
              <a:ea typeface="Cambria" panose="02040503050406030204" pitchFamily="18" charset="0"/>
            </a:endParaRPr>
          </a:p>
          <a:p>
            <a:pPr lvl="0"/>
            <a:r>
              <a:rPr lang="en-US" sz="1600" u="sng" dirty="0">
                <a:solidFill>
                  <a:srgbClr val="FFC000"/>
                </a:solidFill>
                <a:latin typeface="Cambria" panose="02040503050406030204" pitchFamily="18" charset="0"/>
                <a:ea typeface="Cambria" panose="02040503050406030204" pitchFamily="18" charset="0"/>
                <a:hlinkClick r:id="rId8">
                  <a:extLst>
                    <a:ext uri="{A12FA001-AC4F-418D-AE19-62706E023703}">
                      <ahyp:hlinkClr xmlns:ahyp="http://schemas.microsoft.com/office/drawing/2018/hyperlinkcolor" val="tx"/>
                    </a:ext>
                  </a:extLst>
                </a:hlinkClick>
              </a:rPr>
              <a:t>https://financesonline.com/top-10-most-expensive-coffee-in-the-world-luwak-coffee-is-not-the-no-1/</a:t>
            </a:r>
            <a:endParaRPr lang="en-US" sz="1600" u="sng" dirty="0">
              <a:solidFill>
                <a:srgbClr val="FFC000"/>
              </a:solidFill>
              <a:latin typeface="Cambria" panose="02040503050406030204" pitchFamily="18" charset="0"/>
              <a:ea typeface="Cambria" panose="02040503050406030204" pitchFamily="18" charset="0"/>
            </a:endParaRPr>
          </a:p>
          <a:p>
            <a:pPr lvl="0"/>
            <a:r>
              <a:rPr lang="en-US" sz="1600" dirty="0">
                <a:solidFill>
                  <a:srgbClr val="FFC000"/>
                </a:solidFill>
                <a:latin typeface="Cambria" panose="02040503050406030204" pitchFamily="18" charset="0"/>
                <a:ea typeface="Cambria" panose="02040503050406030204" pitchFamily="18" charset="0"/>
                <a:hlinkClick r:id="rId9">
                  <a:extLst>
                    <a:ext uri="{A12FA001-AC4F-418D-AE19-62706E023703}">
                      <ahyp:hlinkClr xmlns:ahyp="http://schemas.microsoft.com/office/drawing/2018/hyperlinkcolor" val="tx"/>
                    </a:ext>
                  </a:extLst>
                </a:hlinkClick>
              </a:rPr>
              <a:t>https://www.worldatlas.com/articles/top-coffee-producing-countries.html</a:t>
            </a:r>
            <a:endParaRPr lang="en-US" sz="1600" dirty="0">
              <a:solidFill>
                <a:srgbClr val="FFC000"/>
              </a:solidFill>
              <a:latin typeface="Cambria" panose="02040503050406030204" pitchFamily="18" charset="0"/>
              <a:ea typeface="Cambria" panose="02040503050406030204" pitchFamily="18" charset="0"/>
            </a:endParaRPr>
          </a:p>
          <a:p>
            <a:pPr lvl="0"/>
            <a:r>
              <a:rPr lang="en-US" sz="1600" dirty="0">
                <a:solidFill>
                  <a:srgbClr val="FFC000"/>
                </a:solidFill>
                <a:latin typeface="Cambria" panose="02040503050406030204" pitchFamily="18" charset="0"/>
                <a:ea typeface="Cambria" panose="02040503050406030204" pitchFamily="18" charset="0"/>
                <a:hlinkClick r:id="rId10">
                  <a:extLst>
                    <a:ext uri="{A12FA001-AC4F-418D-AE19-62706E023703}">
                      <ahyp:hlinkClr xmlns:ahyp="http://schemas.microsoft.com/office/drawing/2018/hyperlinkcolor" val="tx"/>
                    </a:ext>
                  </a:extLst>
                </a:hlinkClick>
              </a:rPr>
              <a:t>https://www.yelp.com/developers/documentation/v3/business_search</a:t>
            </a:r>
            <a:endParaRPr lang="en-US" sz="1600" dirty="0">
              <a:solidFill>
                <a:srgbClr val="FFC000"/>
              </a:solidFill>
              <a:latin typeface="Cambria" panose="02040503050406030204" pitchFamily="18" charset="0"/>
              <a:ea typeface="Cambria" panose="02040503050406030204" pitchFamily="18" charset="0"/>
            </a:endParaRPr>
          </a:p>
          <a:p>
            <a:pPr lvl="0"/>
            <a:r>
              <a:rPr lang="en-US" sz="1600" dirty="0">
                <a:solidFill>
                  <a:srgbClr val="FFC000"/>
                </a:solidFill>
                <a:latin typeface="Cambria" panose="02040503050406030204" pitchFamily="18" charset="0"/>
                <a:ea typeface="Cambria" panose="02040503050406030204" pitchFamily="18" charset="0"/>
                <a:hlinkClick r:id="rId11">
                  <a:extLst>
                    <a:ext uri="{A12FA001-AC4F-418D-AE19-62706E023703}">
                      <ahyp:hlinkClr xmlns:ahyp="http://schemas.microsoft.com/office/drawing/2018/hyperlinkcolor" val="tx"/>
                    </a:ext>
                  </a:extLst>
                </a:hlinkClick>
              </a:rPr>
              <a:t>https://developer.twitter.com/en/docs/tweets/search/api-reference/get-search-tweets.html</a:t>
            </a:r>
            <a:endParaRPr lang="en-US" sz="1600" dirty="0">
              <a:solidFill>
                <a:srgbClr val="FFC000"/>
              </a:solidFill>
              <a:latin typeface="Cambria" panose="02040503050406030204" pitchFamily="18" charset="0"/>
              <a:ea typeface="Cambria" panose="02040503050406030204" pitchFamily="18" charset="0"/>
            </a:endParaRPr>
          </a:p>
          <a:p>
            <a:pPr lvl="0"/>
            <a:r>
              <a:rPr lang="en-US" sz="1600" dirty="0">
                <a:solidFill>
                  <a:srgbClr val="FFC000"/>
                </a:solidFill>
                <a:latin typeface="Cambria" panose="02040503050406030204" pitchFamily="18" charset="0"/>
                <a:ea typeface="Cambria" panose="02040503050406030204" pitchFamily="18" charset="0"/>
                <a:hlinkClick r:id="rId12">
                  <a:extLst>
                    <a:ext uri="{A12FA001-AC4F-418D-AE19-62706E023703}">
                      <ahyp:hlinkClr xmlns:ahyp="http://schemas.microsoft.com/office/drawing/2018/hyperlinkcolor" val="tx"/>
                    </a:ext>
                  </a:extLst>
                </a:hlinkClick>
              </a:rPr>
              <a:t>https://dailycoffeenews.com</a:t>
            </a:r>
            <a:endParaRPr lang="en-US" sz="1600" dirty="0">
              <a:solidFill>
                <a:srgbClr val="FFC000"/>
              </a:solidFill>
              <a:latin typeface="Cambria" panose="02040503050406030204" pitchFamily="18" charset="0"/>
              <a:ea typeface="Cambria" panose="02040503050406030204" pitchFamily="18" charset="0"/>
            </a:endParaRPr>
          </a:p>
          <a:p>
            <a:pPr lvl="0"/>
            <a:endParaRPr lang="en-US" sz="1600" dirty="0">
              <a:solidFill>
                <a:srgbClr val="FFC000"/>
              </a:solidFill>
              <a:latin typeface="Cambria" panose="02040503050406030204" pitchFamily="18" charset="0"/>
              <a:ea typeface="Cambria" panose="02040503050406030204" pitchFamily="18" charset="0"/>
            </a:endParaRPr>
          </a:p>
          <a:p>
            <a:pPr lvl="0"/>
            <a:endParaRPr lang="en-US" sz="1600" dirty="0">
              <a:solidFill>
                <a:srgbClr val="FFC000"/>
              </a:solidFill>
              <a:latin typeface="Cambria" panose="02040503050406030204" pitchFamily="18" charset="0"/>
              <a:ea typeface="Cambria" panose="02040503050406030204" pitchFamily="18" charset="0"/>
            </a:endParaRPr>
          </a:p>
          <a:p>
            <a:pPr lvl="0"/>
            <a:endParaRPr lang="en-US" sz="1600" dirty="0">
              <a:solidFill>
                <a:srgbClr val="FFC000"/>
              </a:solidFill>
              <a:latin typeface="Cambria" panose="02040503050406030204" pitchFamily="18" charset="0"/>
              <a:ea typeface="Cambria" panose="02040503050406030204" pitchFamily="18" charset="0"/>
            </a:endParaRPr>
          </a:p>
          <a:p>
            <a:pPr marL="0" lvl="0" indent="0">
              <a:buNone/>
            </a:pPr>
            <a:endParaRPr lang="en-US" sz="1600" dirty="0">
              <a:solidFill>
                <a:srgbClr val="FFC000"/>
              </a:solidFill>
              <a:latin typeface="Cambria" panose="02040503050406030204" pitchFamily="18" charset="0"/>
              <a:ea typeface="Cambria" panose="02040503050406030204" pitchFamily="18" charset="0"/>
            </a:endParaRPr>
          </a:p>
          <a:p>
            <a:endParaRPr lang="en-US" sz="1600" dirty="0">
              <a:solidFill>
                <a:srgbClr val="FFC000"/>
              </a:solidFill>
              <a:latin typeface="Cambria" panose="02040503050406030204" pitchFamily="18" charset="0"/>
              <a:ea typeface="Cambria" panose="02040503050406030204" pitchFamily="18" charset="0"/>
            </a:endParaRPr>
          </a:p>
        </p:txBody>
      </p:sp>
      <p:pic>
        <p:nvPicPr>
          <p:cNvPr id="6" name="Picture 5">
            <a:extLst>
              <a:ext uri="{FF2B5EF4-FFF2-40B4-BE49-F238E27FC236}">
                <a16:creationId xmlns:a16="http://schemas.microsoft.com/office/drawing/2014/main" id="{449068D9-5D95-4FF5-B193-A453A52A0688}"/>
              </a:ext>
            </a:extLst>
          </p:cNvPr>
          <p:cNvPicPr>
            <a:picLocks noChangeAspect="1"/>
          </p:cNvPicPr>
          <p:nvPr/>
        </p:nvPicPr>
        <p:blipFill>
          <a:blip r:embed="rId13"/>
          <a:stretch>
            <a:fillRect/>
          </a:stretch>
        </p:blipFill>
        <p:spPr>
          <a:xfrm>
            <a:off x="10700904" y="788872"/>
            <a:ext cx="1376795" cy="1009650"/>
          </a:xfrm>
          <a:prstGeom prst="rect">
            <a:avLst/>
          </a:prstGeom>
        </p:spPr>
      </p:pic>
    </p:spTree>
    <p:extLst>
      <p:ext uri="{BB962C8B-B14F-4D97-AF65-F5344CB8AC3E}">
        <p14:creationId xmlns:p14="http://schemas.microsoft.com/office/powerpoint/2010/main" val="11091439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45F8705D-0F39-410A-AA6A-F7DE27028C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6240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Rectangle 72">
            <a:extLst>
              <a:ext uri="{FF2B5EF4-FFF2-40B4-BE49-F238E27FC236}">
                <a16:creationId xmlns:a16="http://schemas.microsoft.com/office/drawing/2014/main" id="{38DF1EB4-E02F-41CE-B472-437DD4A979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26" name="Picture 2" descr="Related image">
            <a:extLst>
              <a:ext uri="{FF2B5EF4-FFF2-40B4-BE49-F238E27FC236}">
                <a16:creationId xmlns:a16="http://schemas.microsoft.com/office/drawing/2014/main" id="{720479C6-36A2-44E1-96BC-BC192A0E91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4277" y="709893"/>
            <a:ext cx="5296261" cy="5404347"/>
          </a:xfrm>
          <a:prstGeom prst="rect">
            <a:avLst/>
          </a:prstGeom>
          <a:noFill/>
          <a:ln>
            <a:noFill/>
          </a:ln>
          <a:effectLst/>
          <a:extLst>
            <a:ext uri="{909E8E84-426E-40DD-AFC4-6F175D3DCCD1}">
              <a14:hiddenFill xmlns:a14="http://schemas.microsoft.com/office/drawing/2010/main">
                <a:solidFill>
                  <a:srgbClr val="FFFFFF"/>
                </a:solidFill>
              </a14:hiddenFill>
            </a:ext>
          </a:extLst>
        </p:spPr>
      </p:pic>
      <p:pic>
        <p:nvPicPr>
          <p:cNvPr id="2" name="Picture 1" descr="A picture containing grass&#10;&#10;Description generated with very high confidence">
            <a:extLst>
              <a:ext uri="{FF2B5EF4-FFF2-40B4-BE49-F238E27FC236}">
                <a16:creationId xmlns:a16="http://schemas.microsoft.com/office/drawing/2014/main" id="{0227DD81-FDF4-4A2B-86E8-087E6AAF3A39}"/>
              </a:ext>
            </a:extLst>
          </p:cNvPr>
          <p:cNvPicPr>
            <a:picLocks noChangeAspect="1"/>
          </p:cNvPicPr>
          <p:nvPr/>
        </p:nvPicPr>
        <p:blipFill>
          <a:blip r:embed="rId3"/>
          <a:stretch>
            <a:fillRect/>
          </a:stretch>
        </p:blipFill>
        <p:spPr>
          <a:xfrm>
            <a:off x="6252271" y="1631198"/>
            <a:ext cx="5296261" cy="3561735"/>
          </a:xfrm>
          <a:prstGeom prst="rect">
            <a:avLst/>
          </a:prstGeom>
          <a:ln>
            <a:noFill/>
          </a:ln>
          <a:effectLst/>
        </p:spPr>
      </p:pic>
    </p:spTree>
    <p:extLst>
      <p:ext uri="{BB962C8B-B14F-4D97-AF65-F5344CB8AC3E}">
        <p14:creationId xmlns:p14="http://schemas.microsoft.com/office/powerpoint/2010/main" val="992545908"/>
      </p:ext>
    </p:extLst>
  </p:cSld>
  <p:clrMapOvr>
    <a:overrideClrMapping bg1="lt1" tx1="dk1" bg2="lt2" tx2="dk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B3E934-4C89-4D85-B430-E7BD8E878DF6}"/>
              </a:ext>
            </a:extLst>
          </p:cNvPr>
          <p:cNvSpPr>
            <a:spLocks noGrp="1"/>
          </p:cNvSpPr>
          <p:nvPr>
            <p:ph type="title"/>
          </p:nvPr>
        </p:nvSpPr>
        <p:spPr/>
        <p:txBody>
          <a:bodyPr/>
          <a:lstStyle/>
          <a:p>
            <a:r>
              <a:rPr lang="en-US" dirty="0">
                <a:latin typeface="Gabriola" panose="04040605051002020D02" pitchFamily="82" charset="0"/>
              </a:rPr>
              <a:t>Front Webpage</a:t>
            </a:r>
          </a:p>
        </p:txBody>
      </p:sp>
      <p:pic>
        <p:nvPicPr>
          <p:cNvPr id="4" name="Content Placeholder 3">
            <a:extLst>
              <a:ext uri="{FF2B5EF4-FFF2-40B4-BE49-F238E27FC236}">
                <a16:creationId xmlns:a16="http://schemas.microsoft.com/office/drawing/2014/main" id="{4BE8E65C-84A6-4A61-AD90-6C1B2B4AF331}"/>
              </a:ext>
            </a:extLst>
          </p:cNvPr>
          <p:cNvPicPr>
            <a:picLocks noGrp="1" noChangeAspect="1"/>
          </p:cNvPicPr>
          <p:nvPr>
            <p:ph idx="1"/>
          </p:nvPr>
        </p:nvPicPr>
        <p:blipFill>
          <a:blip r:embed="rId2"/>
          <a:stretch>
            <a:fillRect/>
          </a:stretch>
        </p:blipFill>
        <p:spPr>
          <a:xfrm>
            <a:off x="1635404" y="2319043"/>
            <a:ext cx="9126510" cy="4223799"/>
          </a:xfrm>
          <a:prstGeom prst="rect">
            <a:avLst/>
          </a:prstGeom>
        </p:spPr>
      </p:pic>
      <p:pic>
        <p:nvPicPr>
          <p:cNvPr id="5" name="Picture 4">
            <a:extLst>
              <a:ext uri="{FF2B5EF4-FFF2-40B4-BE49-F238E27FC236}">
                <a16:creationId xmlns:a16="http://schemas.microsoft.com/office/drawing/2014/main" id="{86800F9C-F966-4ECA-A365-456F9DE8A83E}"/>
              </a:ext>
            </a:extLst>
          </p:cNvPr>
          <p:cNvPicPr>
            <a:picLocks noChangeAspect="1"/>
          </p:cNvPicPr>
          <p:nvPr/>
        </p:nvPicPr>
        <p:blipFill>
          <a:blip r:embed="rId3"/>
          <a:stretch>
            <a:fillRect/>
          </a:stretch>
        </p:blipFill>
        <p:spPr>
          <a:xfrm>
            <a:off x="10865482" y="774835"/>
            <a:ext cx="1092740" cy="1043319"/>
          </a:xfrm>
          <a:prstGeom prst="rect">
            <a:avLst/>
          </a:prstGeom>
        </p:spPr>
      </p:pic>
    </p:spTree>
    <p:extLst>
      <p:ext uri="{BB962C8B-B14F-4D97-AF65-F5344CB8AC3E}">
        <p14:creationId xmlns:p14="http://schemas.microsoft.com/office/powerpoint/2010/main" val="30828718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8F8DC-5823-4299-94CF-88276CD20037}"/>
              </a:ext>
            </a:extLst>
          </p:cNvPr>
          <p:cNvSpPr>
            <a:spLocks noGrp="1"/>
          </p:cNvSpPr>
          <p:nvPr>
            <p:ph type="title"/>
          </p:nvPr>
        </p:nvSpPr>
        <p:spPr/>
        <p:txBody>
          <a:bodyPr/>
          <a:lstStyle/>
          <a:p>
            <a:r>
              <a:rPr lang="en-US" dirty="0">
                <a:latin typeface="Gabriola" panose="04040605051002020D02" pitchFamily="82" charset="0"/>
              </a:rPr>
              <a:t>Coffee Trends</a:t>
            </a:r>
          </a:p>
        </p:txBody>
      </p:sp>
      <p:pic>
        <p:nvPicPr>
          <p:cNvPr id="4" name="Picture 3">
            <a:extLst>
              <a:ext uri="{FF2B5EF4-FFF2-40B4-BE49-F238E27FC236}">
                <a16:creationId xmlns:a16="http://schemas.microsoft.com/office/drawing/2014/main" id="{56BC9EA2-9717-4373-9BC9-621E382FFF08}"/>
              </a:ext>
            </a:extLst>
          </p:cNvPr>
          <p:cNvPicPr>
            <a:picLocks noChangeAspect="1"/>
          </p:cNvPicPr>
          <p:nvPr/>
        </p:nvPicPr>
        <p:blipFill>
          <a:blip r:embed="rId2"/>
          <a:stretch>
            <a:fillRect/>
          </a:stretch>
        </p:blipFill>
        <p:spPr>
          <a:xfrm>
            <a:off x="10833551" y="853937"/>
            <a:ext cx="1148900" cy="870088"/>
          </a:xfrm>
          <a:prstGeom prst="rect">
            <a:avLst/>
          </a:prstGeom>
        </p:spPr>
      </p:pic>
      <p:pic>
        <p:nvPicPr>
          <p:cNvPr id="5" name="Picture 4">
            <a:extLst>
              <a:ext uri="{FF2B5EF4-FFF2-40B4-BE49-F238E27FC236}">
                <a16:creationId xmlns:a16="http://schemas.microsoft.com/office/drawing/2014/main" id="{3085DDA5-C1D8-42D3-AFE0-44A60004F975}"/>
              </a:ext>
            </a:extLst>
          </p:cNvPr>
          <p:cNvPicPr>
            <a:picLocks noChangeAspect="1"/>
          </p:cNvPicPr>
          <p:nvPr/>
        </p:nvPicPr>
        <p:blipFill>
          <a:blip r:embed="rId3"/>
          <a:stretch>
            <a:fillRect/>
          </a:stretch>
        </p:blipFill>
        <p:spPr>
          <a:xfrm>
            <a:off x="680321" y="2204720"/>
            <a:ext cx="10294182" cy="4460240"/>
          </a:xfrm>
          <a:prstGeom prst="rect">
            <a:avLst/>
          </a:prstGeom>
        </p:spPr>
      </p:pic>
    </p:spTree>
    <p:extLst>
      <p:ext uri="{BB962C8B-B14F-4D97-AF65-F5344CB8AC3E}">
        <p14:creationId xmlns:p14="http://schemas.microsoft.com/office/powerpoint/2010/main" val="39302801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9A6D61-B3F9-42DB-A604-67D4A5F85E3C}"/>
              </a:ext>
            </a:extLst>
          </p:cNvPr>
          <p:cNvSpPr>
            <a:spLocks noGrp="1"/>
          </p:cNvSpPr>
          <p:nvPr>
            <p:ph type="title"/>
          </p:nvPr>
        </p:nvSpPr>
        <p:spPr>
          <a:xfrm>
            <a:off x="680321" y="753228"/>
            <a:ext cx="9613861" cy="1080938"/>
          </a:xfrm>
        </p:spPr>
        <p:txBody>
          <a:bodyPr/>
          <a:lstStyle/>
          <a:p>
            <a:r>
              <a:rPr lang="en-US" dirty="0">
                <a:latin typeface="Gabriola" panose="04040605051002020D02" pitchFamily="82" charset="0"/>
              </a:rPr>
              <a:t>FindMyCoffee (Yelp API)</a:t>
            </a:r>
          </a:p>
        </p:txBody>
      </p:sp>
      <p:pic>
        <p:nvPicPr>
          <p:cNvPr id="4" name="Picture 3">
            <a:extLst>
              <a:ext uri="{FF2B5EF4-FFF2-40B4-BE49-F238E27FC236}">
                <a16:creationId xmlns:a16="http://schemas.microsoft.com/office/drawing/2014/main" id="{AED17088-867C-4E4E-8D45-CA6E59C79CDB}"/>
              </a:ext>
            </a:extLst>
          </p:cNvPr>
          <p:cNvPicPr>
            <a:picLocks noChangeAspect="1"/>
          </p:cNvPicPr>
          <p:nvPr/>
        </p:nvPicPr>
        <p:blipFill>
          <a:blip r:embed="rId2"/>
          <a:stretch>
            <a:fillRect/>
          </a:stretch>
        </p:blipFill>
        <p:spPr>
          <a:xfrm>
            <a:off x="10734675" y="826911"/>
            <a:ext cx="1323975" cy="933572"/>
          </a:xfrm>
          <a:prstGeom prst="rect">
            <a:avLst/>
          </a:prstGeom>
        </p:spPr>
      </p:pic>
      <p:pic>
        <p:nvPicPr>
          <p:cNvPr id="5" name="Picture 4" descr="A screenshot of a cell phone&#10;&#10;Description generated with high confidence">
            <a:extLst>
              <a:ext uri="{FF2B5EF4-FFF2-40B4-BE49-F238E27FC236}">
                <a16:creationId xmlns:a16="http://schemas.microsoft.com/office/drawing/2014/main" id="{B3A6D9F5-DAE5-499B-A8E8-A7976FE9FBC6}"/>
              </a:ext>
            </a:extLst>
          </p:cNvPr>
          <p:cNvPicPr>
            <a:picLocks noChangeAspect="1"/>
          </p:cNvPicPr>
          <p:nvPr/>
        </p:nvPicPr>
        <p:blipFill>
          <a:blip r:embed="rId3"/>
          <a:stretch>
            <a:fillRect/>
          </a:stretch>
        </p:blipFill>
        <p:spPr>
          <a:xfrm>
            <a:off x="680321" y="2103120"/>
            <a:ext cx="10170159" cy="4584699"/>
          </a:xfrm>
          <a:prstGeom prst="rect">
            <a:avLst/>
          </a:prstGeom>
        </p:spPr>
      </p:pic>
    </p:spTree>
    <p:extLst>
      <p:ext uri="{BB962C8B-B14F-4D97-AF65-F5344CB8AC3E}">
        <p14:creationId xmlns:p14="http://schemas.microsoft.com/office/powerpoint/2010/main" val="36716648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9A6D61-B3F9-42DB-A604-67D4A5F85E3C}"/>
              </a:ext>
            </a:extLst>
          </p:cNvPr>
          <p:cNvSpPr>
            <a:spLocks noGrp="1"/>
          </p:cNvSpPr>
          <p:nvPr>
            <p:ph type="title"/>
          </p:nvPr>
        </p:nvSpPr>
        <p:spPr>
          <a:xfrm>
            <a:off x="680321" y="753228"/>
            <a:ext cx="9613861" cy="1080938"/>
          </a:xfrm>
        </p:spPr>
        <p:txBody>
          <a:bodyPr/>
          <a:lstStyle/>
          <a:p>
            <a:r>
              <a:rPr lang="en-US" dirty="0">
                <a:latin typeface="Gabriola" panose="04040605051002020D02" pitchFamily="82" charset="0"/>
              </a:rPr>
              <a:t>TweetBoard (Twitter API)</a:t>
            </a:r>
          </a:p>
        </p:txBody>
      </p:sp>
      <p:pic>
        <p:nvPicPr>
          <p:cNvPr id="4" name="Picture 3">
            <a:extLst>
              <a:ext uri="{FF2B5EF4-FFF2-40B4-BE49-F238E27FC236}">
                <a16:creationId xmlns:a16="http://schemas.microsoft.com/office/drawing/2014/main" id="{AED17088-867C-4E4E-8D45-CA6E59C79CDB}"/>
              </a:ext>
            </a:extLst>
          </p:cNvPr>
          <p:cNvPicPr>
            <a:picLocks noChangeAspect="1"/>
          </p:cNvPicPr>
          <p:nvPr/>
        </p:nvPicPr>
        <p:blipFill>
          <a:blip r:embed="rId2"/>
          <a:stretch>
            <a:fillRect/>
          </a:stretch>
        </p:blipFill>
        <p:spPr>
          <a:xfrm>
            <a:off x="10734675" y="826911"/>
            <a:ext cx="1323975" cy="933572"/>
          </a:xfrm>
          <a:prstGeom prst="rect">
            <a:avLst/>
          </a:prstGeom>
        </p:spPr>
      </p:pic>
      <p:pic>
        <p:nvPicPr>
          <p:cNvPr id="3" name="Picture 2">
            <a:extLst>
              <a:ext uri="{FF2B5EF4-FFF2-40B4-BE49-F238E27FC236}">
                <a16:creationId xmlns:a16="http://schemas.microsoft.com/office/drawing/2014/main" id="{39AB57A6-7FC5-465C-AFCA-F364FF60FC7B}"/>
              </a:ext>
            </a:extLst>
          </p:cNvPr>
          <p:cNvPicPr>
            <a:picLocks noChangeAspect="1"/>
          </p:cNvPicPr>
          <p:nvPr/>
        </p:nvPicPr>
        <p:blipFill>
          <a:blip r:embed="rId3"/>
          <a:stretch>
            <a:fillRect/>
          </a:stretch>
        </p:blipFill>
        <p:spPr>
          <a:xfrm>
            <a:off x="904240" y="2153920"/>
            <a:ext cx="10170160" cy="4554220"/>
          </a:xfrm>
          <a:prstGeom prst="rect">
            <a:avLst/>
          </a:prstGeom>
        </p:spPr>
      </p:pic>
    </p:spTree>
    <p:extLst>
      <p:ext uri="{BB962C8B-B14F-4D97-AF65-F5344CB8AC3E}">
        <p14:creationId xmlns:p14="http://schemas.microsoft.com/office/powerpoint/2010/main" val="27412957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9A6D61-B3F9-42DB-A604-67D4A5F85E3C}"/>
              </a:ext>
            </a:extLst>
          </p:cNvPr>
          <p:cNvSpPr>
            <a:spLocks noGrp="1"/>
          </p:cNvSpPr>
          <p:nvPr>
            <p:ph type="title"/>
          </p:nvPr>
        </p:nvSpPr>
        <p:spPr>
          <a:xfrm>
            <a:off x="680321" y="753228"/>
            <a:ext cx="9613861" cy="1080938"/>
          </a:xfrm>
        </p:spPr>
        <p:txBody>
          <a:bodyPr/>
          <a:lstStyle/>
          <a:p>
            <a:r>
              <a:rPr lang="en-US" dirty="0">
                <a:latin typeface="Gabriola" panose="04040605051002020D02" pitchFamily="82" charset="0"/>
              </a:rPr>
              <a:t>Coffee News</a:t>
            </a:r>
          </a:p>
        </p:txBody>
      </p:sp>
      <p:pic>
        <p:nvPicPr>
          <p:cNvPr id="4" name="Picture 3">
            <a:extLst>
              <a:ext uri="{FF2B5EF4-FFF2-40B4-BE49-F238E27FC236}">
                <a16:creationId xmlns:a16="http://schemas.microsoft.com/office/drawing/2014/main" id="{AED17088-867C-4E4E-8D45-CA6E59C79CDB}"/>
              </a:ext>
            </a:extLst>
          </p:cNvPr>
          <p:cNvPicPr>
            <a:picLocks noChangeAspect="1"/>
          </p:cNvPicPr>
          <p:nvPr/>
        </p:nvPicPr>
        <p:blipFill>
          <a:blip r:embed="rId2"/>
          <a:stretch>
            <a:fillRect/>
          </a:stretch>
        </p:blipFill>
        <p:spPr>
          <a:xfrm>
            <a:off x="10734675" y="826911"/>
            <a:ext cx="1323975" cy="933572"/>
          </a:xfrm>
          <a:prstGeom prst="rect">
            <a:avLst/>
          </a:prstGeom>
        </p:spPr>
      </p:pic>
      <p:pic>
        <p:nvPicPr>
          <p:cNvPr id="5" name="Picture 4">
            <a:extLst>
              <a:ext uri="{FF2B5EF4-FFF2-40B4-BE49-F238E27FC236}">
                <a16:creationId xmlns:a16="http://schemas.microsoft.com/office/drawing/2014/main" id="{D39598FB-1E5E-42BF-98F5-C002FCE2725D}"/>
              </a:ext>
            </a:extLst>
          </p:cNvPr>
          <p:cNvPicPr>
            <a:picLocks noChangeAspect="1"/>
          </p:cNvPicPr>
          <p:nvPr/>
        </p:nvPicPr>
        <p:blipFill>
          <a:blip r:embed="rId3"/>
          <a:stretch>
            <a:fillRect/>
          </a:stretch>
        </p:blipFill>
        <p:spPr>
          <a:xfrm>
            <a:off x="680321" y="2109152"/>
            <a:ext cx="9499600" cy="4582477"/>
          </a:xfrm>
          <a:prstGeom prst="rect">
            <a:avLst/>
          </a:prstGeom>
        </p:spPr>
      </p:pic>
    </p:spTree>
    <p:extLst>
      <p:ext uri="{BB962C8B-B14F-4D97-AF65-F5344CB8AC3E}">
        <p14:creationId xmlns:p14="http://schemas.microsoft.com/office/powerpoint/2010/main" val="30655467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9A6D61-B3F9-42DB-A604-67D4A5F85E3C}"/>
              </a:ext>
            </a:extLst>
          </p:cNvPr>
          <p:cNvSpPr>
            <a:spLocks noGrp="1"/>
          </p:cNvSpPr>
          <p:nvPr>
            <p:ph type="title"/>
          </p:nvPr>
        </p:nvSpPr>
        <p:spPr>
          <a:xfrm>
            <a:off x="680321" y="753228"/>
            <a:ext cx="9613861" cy="1080938"/>
          </a:xfrm>
        </p:spPr>
        <p:txBody>
          <a:bodyPr/>
          <a:lstStyle/>
          <a:p>
            <a:r>
              <a:rPr lang="en-US" dirty="0">
                <a:latin typeface="Gabriola" panose="04040605051002020D02" pitchFamily="82" charset="0"/>
              </a:rPr>
              <a:t>Fun Facts</a:t>
            </a:r>
          </a:p>
        </p:txBody>
      </p:sp>
      <p:pic>
        <p:nvPicPr>
          <p:cNvPr id="4" name="Picture 3">
            <a:extLst>
              <a:ext uri="{FF2B5EF4-FFF2-40B4-BE49-F238E27FC236}">
                <a16:creationId xmlns:a16="http://schemas.microsoft.com/office/drawing/2014/main" id="{AED17088-867C-4E4E-8D45-CA6E59C79CDB}"/>
              </a:ext>
            </a:extLst>
          </p:cNvPr>
          <p:cNvPicPr>
            <a:picLocks noChangeAspect="1"/>
          </p:cNvPicPr>
          <p:nvPr/>
        </p:nvPicPr>
        <p:blipFill>
          <a:blip r:embed="rId2"/>
          <a:stretch>
            <a:fillRect/>
          </a:stretch>
        </p:blipFill>
        <p:spPr>
          <a:xfrm>
            <a:off x="10734675" y="826911"/>
            <a:ext cx="1323975" cy="933572"/>
          </a:xfrm>
          <a:prstGeom prst="rect">
            <a:avLst/>
          </a:prstGeom>
        </p:spPr>
      </p:pic>
      <p:pic>
        <p:nvPicPr>
          <p:cNvPr id="3" name="Picture 2">
            <a:extLst>
              <a:ext uri="{FF2B5EF4-FFF2-40B4-BE49-F238E27FC236}">
                <a16:creationId xmlns:a16="http://schemas.microsoft.com/office/drawing/2014/main" id="{E0F0070D-C2CB-442F-99F5-BEEB2A69849F}"/>
              </a:ext>
            </a:extLst>
          </p:cNvPr>
          <p:cNvPicPr>
            <a:picLocks noChangeAspect="1"/>
          </p:cNvPicPr>
          <p:nvPr/>
        </p:nvPicPr>
        <p:blipFill>
          <a:blip r:embed="rId3"/>
          <a:stretch>
            <a:fillRect/>
          </a:stretch>
        </p:blipFill>
        <p:spPr>
          <a:xfrm>
            <a:off x="1229360" y="2062480"/>
            <a:ext cx="8534400" cy="4533900"/>
          </a:xfrm>
          <a:prstGeom prst="rect">
            <a:avLst/>
          </a:prstGeom>
        </p:spPr>
      </p:pic>
    </p:spTree>
    <p:extLst>
      <p:ext uri="{BB962C8B-B14F-4D97-AF65-F5344CB8AC3E}">
        <p14:creationId xmlns:p14="http://schemas.microsoft.com/office/powerpoint/2010/main" val="39046488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0CFB1-9208-4B5A-929E-24385A1523B4}"/>
              </a:ext>
            </a:extLst>
          </p:cNvPr>
          <p:cNvSpPr>
            <a:spLocks noGrp="1"/>
          </p:cNvSpPr>
          <p:nvPr>
            <p:ph type="title"/>
          </p:nvPr>
        </p:nvSpPr>
        <p:spPr/>
        <p:txBody>
          <a:bodyPr/>
          <a:lstStyle/>
          <a:p>
            <a:r>
              <a:rPr lang="en-US" dirty="0">
                <a:latin typeface="Gabriola" panose="04040605051002020D02" pitchFamily="82" charset="0"/>
              </a:rPr>
              <a:t>Project Overview</a:t>
            </a:r>
          </a:p>
        </p:txBody>
      </p:sp>
      <p:sp>
        <p:nvSpPr>
          <p:cNvPr id="3" name="Content Placeholder 2">
            <a:extLst>
              <a:ext uri="{FF2B5EF4-FFF2-40B4-BE49-F238E27FC236}">
                <a16:creationId xmlns:a16="http://schemas.microsoft.com/office/drawing/2014/main" id="{69BF6514-BDA9-498F-8A72-3A0BB18525BE}"/>
              </a:ext>
            </a:extLst>
          </p:cNvPr>
          <p:cNvSpPr>
            <a:spLocks noGrp="1"/>
          </p:cNvSpPr>
          <p:nvPr>
            <p:ph idx="1"/>
          </p:nvPr>
        </p:nvSpPr>
        <p:spPr/>
        <p:txBody>
          <a:bodyPr>
            <a:normAutofit fontScale="92500" lnSpcReduction="10000"/>
          </a:bodyPr>
          <a:lstStyle/>
          <a:p>
            <a:pPr marL="0" indent="0">
              <a:buNone/>
            </a:pPr>
            <a:r>
              <a:rPr lang="en-US" dirty="0">
                <a:solidFill>
                  <a:srgbClr val="FFC000"/>
                </a:solidFill>
                <a:latin typeface="Cambria" panose="02040503050406030204" pitchFamily="18" charset="0"/>
                <a:ea typeface="Cambria" panose="02040503050406030204" pitchFamily="18" charset="0"/>
              </a:rPr>
              <a:t>Our project goal is to start a coffee business and set up a website for that purpose.</a:t>
            </a:r>
          </a:p>
          <a:p>
            <a:pPr marL="0" indent="0">
              <a:buNone/>
            </a:pPr>
            <a:r>
              <a:rPr lang="en-CA" b="1" dirty="0">
                <a:solidFill>
                  <a:srgbClr val="FFC000"/>
                </a:solidFill>
                <a:latin typeface="Cambria" panose="02040503050406030204" pitchFamily="18" charset="0"/>
                <a:ea typeface="Cambria" panose="02040503050406030204" pitchFamily="18" charset="0"/>
              </a:rPr>
              <a:t>Key areas: </a:t>
            </a:r>
            <a:endParaRPr lang="en-US" b="1" dirty="0">
              <a:solidFill>
                <a:srgbClr val="FFC000"/>
              </a:solidFill>
              <a:latin typeface="Cambria" panose="02040503050406030204" pitchFamily="18" charset="0"/>
              <a:ea typeface="Cambria" panose="02040503050406030204" pitchFamily="18" charset="0"/>
            </a:endParaRPr>
          </a:p>
          <a:p>
            <a:pPr marL="457200" indent="-457200">
              <a:buFont typeface="+mj-lt"/>
              <a:buAutoNum type="arabicPeriod"/>
            </a:pPr>
            <a:r>
              <a:rPr lang="en-US" dirty="0">
                <a:solidFill>
                  <a:srgbClr val="FFC000"/>
                </a:solidFill>
                <a:latin typeface="Cambria" panose="02040503050406030204" pitchFamily="18" charset="0"/>
                <a:ea typeface="Cambria" panose="02040503050406030204" pitchFamily="18" charset="0"/>
              </a:rPr>
              <a:t>Worldwide trend in Coffee production and export    </a:t>
            </a:r>
          </a:p>
          <a:p>
            <a:pPr marL="457200" indent="-457200">
              <a:buFont typeface="+mj-lt"/>
              <a:buAutoNum type="arabicPeriod"/>
            </a:pPr>
            <a:r>
              <a:rPr lang="en-US" dirty="0">
                <a:solidFill>
                  <a:srgbClr val="FFC000"/>
                </a:solidFill>
                <a:latin typeface="Cambria" panose="02040503050406030204" pitchFamily="18" charset="0"/>
                <a:ea typeface="Cambria" panose="02040503050406030204" pitchFamily="18" charset="0"/>
              </a:rPr>
              <a:t>Using YELP API to find coffee places nearby and allow users to sort by rating, review count and distance. Also plotting the fetched places on the map and providing yelp page link for more details.</a:t>
            </a:r>
          </a:p>
          <a:p>
            <a:pPr marL="457200" indent="-457200">
              <a:buFont typeface="+mj-lt"/>
              <a:buAutoNum type="arabicPeriod"/>
            </a:pPr>
            <a:r>
              <a:rPr lang="en-US" dirty="0">
                <a:solidFill>
                  <a:srgbClr val="FFC000"/>
                </a:solidFill>
                <a:latin typeface="Cambria" panose="02040503050406030204" pitchFamily="18" charset="0"/>
                <a:ea typeface="Cambria" panose="02040503050406030204" pitchFamily="18" charset="0"/>
              </a:rPr>
              <a:t>Using Twitter API to find latest tweets related to coffee</a:t>
            </a:r>
          </a:p>
          <a:p>
            <a:pPr marL="457200" indent="-457200">
              <a:buFont typeface="+mj-lt"/>
              <a:buAutoNum type="arabicPeriod"/>
            </a:pPr>
            <a:r>
              <a:rPr lang="en-US" dirty="0">
                <a:solidFill>
                  <a:srgbClr val="FFC000"/>
                </a:solidFill>
                <a:latin typeface="Cambria" panose="02040503050406030204" pitchFamily="18" charset="0"/>
                <a:ea typeface="Cambria" panose="02040503050406030204" pitchFamily="18" charset="0"/>
              </a:rPr>
              <a:t>Scrapping website to get latest coffee news</a:t>
            </a:r>
          </a:p>
          <a:p>
            <a:pPr marL="457200" indent="-457200">
              <a:buFont typeface="+mj-lt"/>
              <a:buAutoNum type="arabicPeriod"/>
            </a:pPr>
            <a:r>
              <a:rPr lang="en-US" dirty="0">
                <a:solidFill>
                  <a:srgbClr val="FFC000"/>
                </a:solidFill>
                <a:latin typeface="Cambria" panose="02040503050406030204" pitchFamily="18" charset="0"/>
                <a:ea typeface="Cambria" panose="02040503050406030204" pitchFamily="18" charset="0"/>
              </a:rPr>
              <a:t>Displaying coffee trends through images</a:t>
            </a:r>
          </a:p>
          <a:p>
            <a:endParaRPr lang="en-US" dirty="0">
              <a:solidFill>
                <a:srgbClr val="FFC000"/>
              </a:solidFill>
            </a:endParaRPr>
          </a:p>
        </p:txBody>
      </p:sp>
      <p:pic>
        <p:nvPicPr>
          <p:cNvPr id="4" name="Picture 3">
            <a:extLst>
              <a:ext uri="{FF2B5EF4-FFF2-40B4-BE49-F238E27FC236}">
                <a16:creationId xmlns:a16="http://schemas.microsoft.com/office/drawing/2014/main" id="{21A5694E-6580-4863-8FD5-02F2248CAB3C}"/>
              </a:ext>
            </a:extLst>
          </p:cNvPr>
          <p:cNvPicPr>
            <a:picLocks noChangeAspect="1"/>
          </p:cNvPicPr>
          <p:nvPr/>
        </p:nvPicPr>
        <p:blipFill>
          <a:blip r:embed="rId2"/>
          <a:stretch>
            <a:fillRect/>
          </a:stretch>
        </p:blipFill>
        <p:spPr>
          <a:xfrm>
            <a:off x="10742508" y="753228"/>
            <a:ext cx="1316142" cy="1080938"/>
          </a:xfrm>
          <a:prstGeom prst="rect">
            <a:avLst/>
          </a:prstGeom>
        </p:spPr>
      </p:pic>
    </p:spTree>
    <p:extLst>
      <p:ext uri="{BB962C8B-B14F-4D97-AF65-F5344CB8AC3E}">
        <p14:creationId xmlns:p14="http://schemas.microsoft.com/office/powerpoint/2010/main" val="4862390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8E78A-A36A-46A0-9DE5-0027BDFEB3BC}"/>
              </a:ext>
            </a:extLst>
          </p:cNvPr>
          <p:cNvSpPr>
            <a:spLocks noGrp="1"/>
          </p:cNvSpPr>
          <p:nvPr>
            <p:ph type="title"/>
          </p:nvPr>
        </p:nvSpPr>
        <p:spPr/>
        <p:txBody>
          <a:bodyPr/>
          <a:lstStyle/>
          <a:p>
            <a:r>
              <a:rPr lang="en-US" dirty="0">
                <a:latin typeface="Gabriola" panose="04040605051002020D02" pitchFamily="82" charset="0"/>
              </a:rPr>
              <a:t>Data Sources</a:t>
            </a:r>
          </a:p>
        </p:txBody>
      </p:sp>
      <p:sp>
        <p:nvSpPr>
          <p:cNvPr id="3" name="Content Placeholder 2">
            <a:extLst>
              <a:ext uri="{FF2B5EF4-FFF2-40B4-BE49-F238E27FC236}">
                <a16:creationId xmlns:a16="http://schemas.microsoft.com/office/drawing/2014/main" id="{25891589-F13C-4A29-8706-DEC4F13F073C}"/>
              </a:ext>
            </a:extLst>
          </p:cNvPr>
          <p:cNvSpPr>
            <a:spLocks noGrp="1"/>
          </p:cNvSpPr>
          <p:nvPr>
            <p:ph idx="1"/>
          </p:nvPr>
        </p:nvSpPr>
        <p:spPr/>
        <p:txBody>
          <a:bodyPr/>
          <a:lstStyle/>
          <a:p>
            <a:r>
              <a:rPr lang="en-US" dirty="0">
                <a:solidFill>
                  <a:srgbClr val="FFC000"/>
                </a:solidFill>
                <a:latin typeface="Cambria" panose="02040503050406030204" pitchFamily="18" charset="0"/>
                <a:ea typeface="Cambria" panose="02040503050406030204" pitchFamily="18" charset="0"/>
              </a:rPr>
              <a:t>ICO Historical Data on the Global Coffee Trade for the year of 2016 and 2017</a:t>
            </a:r>
          </a:p>
          <a:p>
            <a:r>
              <a:rPr lang="en-US" dirty="0">
                <a:solidFill>
                  <a:srgbClr val="FFC000"/>
                </a:solidFill>
                <a:latin typeface="Cambria" panose="02040503050406030204" pitchFamily="18" charset="0"/>
                <a:ea typeface="Cambria" panose="02040503050406030204" pitchFamily="18" charset="0"/>
              </a:rPr>
              <a:t>Yelp API</a:t>
            </a:r>
          </a:p>
          <a:p>
            <a:r>
              <a:rPr lang="en-US" dirty="0">
                <a:solidFill>
                  <a:srgbClr val="FFC000"/>
                </a:solidFill>
                <a:latin typeface="Cambria" panose="02040503050406030204" pitchFamily="18" charset="0"/>
                <a:ea typeface="Cambria" panose="02040503050406030204" pitchFamily="18" charset="0"/>
              </a:rPr>
              <a:t>Twitter API</a:t>
            </a:r>
          </a:p>
          <a:p>
            <a:r>
              <a:rPr lang="en-US" dirty="0">
                <a:solidFill>
                  <a:srgbClr val="FFC000"/>
                </a:solidFill>
                <a:latin typeface="Cambria" panose="02040503050406030204" pitchFamily="18" charset="0"/>
                <a:ea typeface="Cambria" panose="02040503050406030204" pitchFamily="18" charset="0"/>
              </a:rPr>
              <a:t>DailyCoffeeNews.com</a:t>
            </a:r>
          </a:p>
          <a:p>
            <a:r>
              <a:rPr lang="en-US" dirty="0">
                <a:solidFill>
                  <a:srgbClr val="FFC000"/>
                </a:solidFill>
                <a:latin typeface="Cambria" panose="02040503050406030204" pitchFamily="18" charset="0"/>
                <a:ea typeface="Cambria" panose="02040503050406030204" pitchFamily="18" charset="0"/>
              </a:rPr>
              <a:t>National Coffee Association USA</a:t>
            </a:r>
          </a:p>
          <a:p>
            <a:endParaRPr lang="en-US" dirty="0">
              <a:solidFill>
                <a:srgbClr val="FFC000"/>
              </a:solidFill>
              <a:latin typeface="Cambria" panose="02040503050406030204" pitchFamily="18" charset="0"/>
              <a:ea typeface="Cambria" panose="02040503050406030204" pitchFamily="18" charset="0"/>
            </a:endParaRPr>
          </a:p>
          <a:p>
            <a:endParaRPr lang="en-US" dirty="0">
              <a:solidFill>
                <a:srgbClr val="FFC000"/>
              </a:solidFill>
              <a:latin typeface="Cambria" panose="02040503050406030204" pitchFamily="18" charset="0"/>
              <a:ea typeface="Cambria" panose="02040503050406030204" pitchFamily="18" charset="0"/>
            </a:endParaRPr>
          </a:p>
          <a:p>
            <a:endParaRPr lang="en-US" dirty="0">
              <a:solidFill>
                <a:srgbClr val="FFC000"/>
              </a:solidFill>
              <a:latin typeface="Cambria" panose="02040503050406030204" pitchFamily="18" charset="0"/>
              <a:ea typeface="Cambria" panose="02040503050406030204" pitchFamily="18" charset="0"/>
            </a:endParaRPr>
          </a:p>
        </p:txBody>
      </p:sp>
      <p:pic>
        <p:nvPicPr>
          <p:cNvPr id="4" name="Picture 3">
            <a:extLst>
              <a:ext uri="{FF2B5EF4-FFF2-40B4-BE49-F238E27FC236}">
                <a16:creationId xmlns:a16="http://schemas.microsoft.com/office/drawing/2014/main" id="{7A0886A9-7520-436B-AF0A-942ED861BC77}"/>
              </a:ext>
            </a:extLst>
          </p:cNvPr>
          <p:cNvPicPr>
            <a:picLocks noChangeAspect="1"/>
          </p:cNvPicPr>
          <p:nvPr/>
        </p:nvPicPr>
        <p:blipFill>
          <a:blip r:embed="rId2"/>
          <a:stretch>
            <a:fillRect/>
          </a:stretch>
        </p:blipFill>
        <p:spPr>
          <a:xfrm>
            <a:off x="10753725" y="828675"/>
            <a:ext cx="1296097" cy="920226"/>
          </a:xfrm>
          <a:prstGeom prst="rect">
            <a:avLst/>
          </a:prstGeom>
        </p:spPr>
      </p:pic>
    </p:spTree>
    <p:extLst>
      <p:ext uri="{BB962C8B-B14F-4D97-AF65-F5344CB8AC3E}">
        <p14:creationId xmlns:p14="http://schemas.microsoft.com/office/powerpoint/2010/main" val="21177649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72F22D-8AB2-4EDD-BAF4-47B051AFD535}"/>
              </a:ext>
            </a:extLst>
          </p:cNvPr>
          <p:cNvSpPr>
            <a:spLocks noGrp="1"/>
          </p:cNvSpPr>
          <p:nvPr>
            <p:ph type="title"/>
          </p:nvPr>
        </p:nvSpPr>
        <p:spPr/>
        <p:txBody>
          <a:bodyPr/>
          <a:lstStyle/>
          <a:p>
            <a:r>
              <a:rPr lang="en-US" dirty="0">
                <a:latin typeface="Gabriola" panose="04040605051002020D02" pitchFamily="82" charset="0"/>
              </a:rPr>
              <a:t>Data Flow &amp; Architecture</a:t>
            </a:r>
          </a:p>
        </p:txBody>
      </p:sp>
      <p:pic>
        <p:nvPicPr>
          <p:cNvPr id="4" name="Picture 3">
            <a:extLst>
              <a:ext uri="{FF2B5EF4-FFF2-40B4-BE49-F238E27FC236}">
                <a16:creationId xmlns:a16="http://schemas.microsoft.com/office/drawing/2014/main" id="{FAE52001-1EF8-497D-BD15-DBD575F67111}"/>
              </a:ext>
            </a:extLst>
          </p:cNvPr>
          <p:cNvPicPr>
            <a:picLocks noChangeAspect="1"/>
          </p:cNvPicPr>
          <p:nvPr/>
        </p:nvPicPr>
        <p:blipFill>
          <a:blip r:embed="rId2"/>
          <a:stretch>
            <a:fillRect/>
          </a:stretch>
        </p:blipFill>
        <p:spPr>
          <a:xfrm>
            <a:off x="10848513" y="879500"/>
            <a:ext cx="1128664" cy="857313"/>
          </a:xfrm>
          <a:prstGeom prst="rect">
            <a:avLst/>
          </a:prstGeom>
        </p:spPr>
      </p:pic>
      <p:pic>
        <p:nvPicPr>
          <p:cNvPr id="3" name="Picture 2">
            <a:extLst>
              <a:ext uri="{FF2B5EF4-FFF2-40B4-BE49-F238E27FC236}">
                <a16:creationId xmlns:a16="http://schemas.microsoft.com/office/drawing/2014/main" id="{EECDC036-F6E3-426A-8ECD-350E4D5A2CB2}"/>
              </a:ext>
            </a:extLst>
          </p:cNvPr>
          <p:cNvPicPr>
            <a:picLocks noChangeAspect="1"/>
          </p:cNvPicPr>
          <p:nvPr/>
        </p:nvPicPr>
        <p:blipFill>
          <a:blip r:embed="rId3"/>
          <a:stretch>
            <a:fillRect/>
          </a:stretch>
        </p:blipFill>
        <p:spPr>
          <a:xfrm>
            <a:off x="598050" y="2143760"/>
            <a:ext cx="9431972" cy="4551671"/>
          </a:xfrm>
          <a:prstGeom prst="rect">
            <a:avLst/>
          </a:prstGeom>
        </p:spPr>
      </p:pic>
    </p:spTree>
    <p:extLst>
      <p:ext uri="{BB962C8B-B14F-4D97-AF65-F5344CB8AC3E}">
        <p14:creationId xmlns:p14="http://schemas.microsoft.com/office/powerpoint/2010/main" val="29498679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8E78A-A36A-46A0-9DE5-0027BDFEB3BC}"/>
              </a:ext>
            </a:extLst>
          </p:cNvPr>
          <p:cNvSpPr>
            <a:spLocks noGrp="1"/>
          </p:cNvSpPr>
          <p:nvPr>
            <p:ph type="title"/>
          </p:nvPr>
        </p:nvSpPr>
        <p:spPr/>
        <p:txBody>
          <a:bodyPr/>
          <a:lstStyle/>
          <a:p>
            <a:r>
              <a:rPr lang="en-US" dirty="0">
                <a:latin typeface="Gabriola" panose="04040605051002020D02" pitchFamily="82" charset="0"/>
              </a:rPr>
              <a:t>Data Sources and Analysis Approach</a:t>
            </a:r>
          </a:p>
        </p:txBody>
      </p:sp>
      <p:sp>
        <p:nvSpPr>
          <p:cNvPr id="3" name="Content Placeholder 2">
            <a:extLst>
              <a:ext uri="{FF2B5EF4-FFF2-40B4-BE49-F238E27FC236}">
                <a16:creationId xmlns:a16="http://schemas.microsoft.com/office/drawing/2014/main" id="{25891589-F13C-4A29-8706-DEC4F13F073C}"/>
              </a:ext>
            </a:extLst>
          </p:cNvPr>
          <p:cNvSpPr>
            <a:spLocks noGrp="1"/>
          </p:cNvSpPr>
          <p:nvPr>
            <p:ph idx="1"/>
          </p:nvPr>
        </p:nvSpPr>
        <p:spPr/>
        <p:txBody>
          <a:bodyPr>
            <a:normAutofit fontScale="92500" lnSpcReduction="10000"/>
          </a:bodyPr>
          <a:lstStyle/>
          <a:p>
            <a:r>
              <a:rPr lang="en-US" dirty="0">
                <a:solidFill>
                  <a:srgbClr val="FFC000"/>
                </a:solidFill>
                <a:latin typeface="Cambria" panose="02040503050406030204" pitchFamily="18" charset="0"/>
                <a:ea typeface="Cambria" panose="02040503050406030204" pitchFamily="18" charset="0"/>
              </a:rPr>
              <a:t>Explored global trends in coffee production and export of coffee producing countries using ICO annual Supply Data on the Global Coffee Trade for the year of 2016 and 2017</a:t>
            </a:r>
          </a:p>
          <a:p>
            <a:r>
              <a:rPr lang="en-US" dirty="0">
                <a:solidFill>
                  <a:srgbClr val="FFC000"/>
                </a:solidFill>
                <a:latin typeface="Cambria" panose="02040503050406030204" pitchFamily="18" charset="0"/>
                <a:ea typeface="Cambria" panose="02040503050406030204" pitchFamily="18" charset="0"/>
              </a:rPr>
              <a:t>ICO is the main intergovernmental organization for coffee market, representing almost entire coffee production market and two-thirds of coffee consumption.</a:t>
            </a:r>
          </a:p>
          <a:p>
            <a:r>
              <a:rPr lang="en-US" dirty="0">
                <a:solidFill>
                  <a:srgbClr val="FFC000"/>
                </a:solidFill>
                <a:latin typeface="Cambria" panose="02040503050406030204" pitchFamily="18" charset="0"/>
                <a:ea typeface="Cambria" panose="02040503050406030204" pitchFamily="18" charset="0"/>
              </a:rPr>
              <a:t>Found ICO supply csv data in compiled &amp; organized format (production, consumption, and export) in kaggle website</a:t>
            </a:r>
          </a:p>
          <a:p>
            <a:r>
              <a:rPr lang="en-US" dirty="0">
                <a:solidFill>
                  <a:srgbClr val="FFC000"/>
                </a:solidFill>
                <a:latin typeface="Cambria" panose="02040503050406030204" pitchFamily="18" charset="0"/>
                <a:ea typeface="Cambria" panose="02040503050406030204" pitchFamily="18" charset="0"/>
              </a:rPr>
              <a:t>Sort csv based on production, added four columns: latitude, longitude, ranks and radius size</a:t>
            </a:r>
          </a:p>
          <a:p>
            <a:r>
              <a:rPr lang="en-US" dirty="0">
                <a:solidFill>
                  <a:srgbClr val="FFC000"/>
                </a:solidFill>
                <a:latin typeface="Cambria" panose="02040503050406030204" pitchFamily="18" charset="0"/>
                <a:ea typeface="Cambria" panose="02040503050406030204" pitchFamily="18" charset="0"/>
              </a:rPr>
              <a:t>Convert csv to GeoJson format</a:t>
            </a:r>
          </a:p>
          <a:p>
            <a:endParaRPr lang="en-US" dirty="0">
              <a:solidFill>
                <a:srgbClr val="FFC000"/>
              </a:solidFill>
              <a:latin typeface="Cambria" panose="02040503050406030204" pitchFamily="18" charset="0"/>
              <a:ea typeface="Cambria" panose="02040503050406030204" pitchFamily="18" charset="0"/>
            </a:endParaRPr>
          </a:p>
          <a:p>
            <a:endParaRPr lang="en-US" dirty="0">
              <a:solidFill>
                <a:srgbClr val="FFC000"/>
              </a:solidFill>
              <a:latin typeface="Cambria" panose="02040503050406030204" pitchFamily="18" charset="0"/>
              <a:ea typeface="Cambria" panose="02040503050406030204" pitchFamily="18" charset="0"/>
            </a:endParaRPr>
          </a:p>
          <a:p>
            <a:endParaRPr lang="en-US" dirty="0">
              <a:solidFill>
                <a:srgbClr val="FFC000"/>
              </a:solidFill>
              <a:latin typeface="Cambria" panose="02040503050406030204" pitchFamily="18" charset="0"/>
              <a:ea typeface="Cambria" panose="02040503050406030204" pitchFamily="18" charset="0"/>
            </a:endParaRPr>
          </a:p>
        </p:txBody>
      </p:sp>
      <p:pic>
        <p:nvPicPr>
          <p:cNvPr id="4" name="Picture 3">
            <a:extLst>
              <a:ext uri="{FF2B5EF4-FFF2-40B4-BE49-F238E27FC236}">
                <a16:creationId xmlns:a16="http://schemas.microsoft.com/office/drawing/2014/main" id="{7A0886A9-7520-436B-AF0A-942ED861BC77}"/>
              </a:ext>
            </a:extLst>
          </p:cNvPr>
          <p:cNvPicPr>
            <a:picLocks noChangeAspect="1"/>
          </p:cNvPicPr>
          <p:nvPr/>
        </p:nvPicPr>
        <p:blipFill>
          <a:blip r:embed="rId2"/>
          <a:stretch>
            <a:fillRect/>
          </a:stretch>
        </p:blipFill>
        <p:spPr>
          <a:xfrm>
            <a:off x="10753725" y="828675"/>
            <a:ext cx="1296097" cy="920226"/>
          </a:xfrm>
          <a:prstGeom prst="rect">
            <a:avLst/>
          </a:prstGeom>
        </p:spPr>
      </p:pic>
    </p:spTree>
    <p:extLst>
      <p:ext uri="{BB962C8B-B14F-4D97-AF65-F5344CB8AC3E}">
        <p14:creationId xmlns:p14="http://schemas.microsoft.com/office/powerpoint/2010/main" val="13501688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9D6C842-2CEB-4718-9D14-71F9D7694012}"/>
              </a:ext>
            </a:extLst>
          </p:cNvPr>
          <p:cNvSpPr>
            <a:spLocks noGrp="1"/>
          </p:cNvSpPr>
          <p:nvPr>
            <p:ph type="body" idx="1"/>
          </p:nvPr>
        </p:nvSpPr>
        <p:spPr>
          <a:xfrm>
            <a:off x="681038" y="2114162"/>
            <a:ext cx="4361479" cy="540261"/>
          </a:xfrm>
        </p:spPr>
        <p:txBody>
          <a:bodyPr>
            <a:normAutofit/>
          </a:bodyPr>
          <a:lstStyle/>
          <a:p>
            <a:pPr algn="ctr"/>
            <a:r>
              <a:rPr lang="en-US" sz="2000" dirty="0">
                <a:latin typeface="Gabriola" panose="04040605051002020D02" pitchFamily="82" charset="0"/>
              </a:rPr>
              <a:t>As is GeoJson data</a:t>
            </a:r>
          </a:p>
        </p:txBody>
      </p:sp>
      <p:sp>
        <p:nvSpPr>
          <p:cNvPr id="5" name="Text Placeholder 4">
            <a:extLst>
              <a:ext uri="{FF2B5EF4-FFF2-40B4-BE49-F238E27FC236}">
                <a16:creationId xmlns:a16="http://schemas.microsoft.com/office/drawing/2014/main" id="{819B5305-0EA8-4B86-9143-02A75C5F53EC}"/>
              </a:ext>
            </a:extLst>
          </p:cNvPr>
          <p:cNvSpPr>
            <a:spLocks noGrp="1"/>
          </p:cNvSpPr>
          <p:nvPr>
            <p:ph type="body" sz="quarter" idx="3"/>
          </p:nvPr>
        </p:nvSpPr>
        <p:spPr>
          <a:xfrm>
            <a:off x="5594350" y="2185952"/>
            <a:ext cx="4197720" cy="468471"/>
          </a:xfrm>
        </p:spPr>
        <p:txBody>
          <a:bodyPr vert="horz" lIns="91440" tIns="45720" rIns="91440" bIns="45720" rtlCol="0" anchor="b">
            <a:normAutofit/>
          </a:bodyPr>
          <a:lstStyle/>
          <a:p>
            <a:pPr algn="ctr"/>
            <a:r>
              <a:rPr lang="en-US" sz="2000" dirty="0">
                <a:latin typeface="Gabriola" panose="04040605051002020D02" pitchFamily="82" charset="0"/>
              </a:rPr>
              <a:t>Cleaned up GeoJson data</a:t>
            </a:r>
          </a:p>
        </p:txBody>
      </p:sp>
      <p:sp>
        <p:nvSpPr>
          <p:cNvPr id="7" name="Content Placeholder 2">
            <a:extLst>
              <a:ext uri="{FF2B5EF4-FFF2-40B4-BE49-F238E27FC236}">
                <a16:creationId xmlns:a16="http://schemas.microsoft.com/office/drawing/2014/main" id="{59988FF2-1185-4BC5-AD2C-E86C6CB51FAA}"/>
              </a:ext>
            </a:extLst>
          </p:cNvPr>
          <p:cNvSpPr>
            <a:spLocks noGrp="1"/>
          </p:cNvSpPr>
          <p:nvPr>
            <p:ph sz="half" idx="2"/>
          </p:nvPr>
        </p:nvSpPr>
        <p:spPr>
          <a:xfrm>
            <a:off x="590502" y="2790841"/>
            <a:ext cx="4610053" cy="3139443"/>
          </a:xfrm>
          <a:ln>
            <a:solidFill>
              <a:schemeClr val="accent1">
                <a:lumMod val="60000"/>
                <a:lumOff val="40000"/>
              </a:schemeClr>
            </a:solidFill>
          </a:ln>
        </p:spPr>
        <p:txBody>
          <a:bodyPr>
            <a:normAutofit fontScale="62500" lnSpcReduction="20000"/>
          </a:bodyPr>
          <a:lstStyle/>
          <a:p>
            <a:r>
              <a:rPr lang="en-US" sz="1600" dirty="0">
                <a:solidFill>
                  <a:srgbClr val="FFC000"/>
                </a:solidFill>
                <a:latin typeface="Cambria" panose="02040503050406030204" pitchFamily="18" charset="0"/>
                <a:ea typeface="Cambria" panose="02040503050406030204" pitchFamily="18" charset="0"/>
              </a:rPr>
              <a:t> {</a:t>
            </a:r>
          </a:p>
          <a:p>
            <a:r>
              <a:rPr lang="en-US" sz="1600" dirty="0">
                <a:solidFill>
                  <a:srgbClr val="FFC000"/>
                </a:solidFill>
                <a:latin typeface="Cambria" panose="02040503050406030204" pitchFamily="18" charset="0"/>
                <a:ea typeface="Cambria" panose="02040503050406030204" pitchFamily="18" charset="0"/>
              </a:rPr>
              <a:t>    "type": "Feature",</a:t>
            </a:r>
          </a:p>
          <a:p>
            <a:r>
              <a:rPr lang="en-US" sz="1600" dirty="0">
                <a:solidFill>
                  <a:srgbClr val="FFC000"/>
                </a:solidFill>
                <a:latin typeface="Cambria" panose="02040503050406030204" pitchFamily="18" charset="0"/>
                <a:ea typeface="Cambria" panose="02040503050406030204" pitchFamily="18" charset="0"/>
              </a:rPr>
              <a:t>    "geometry": {</a:t>
            </a:r>
          </a:p>
          <a:p>
            <a:r>
              <a:rPr lang="en-US" sz="1600" dirty="0">
                <a:solidFill>
                  <a:srgbClr val="FFC000"/>
                </a:solidFill>
                <a:latin typeface="Cambria" panose="02040503050406030204" pitchFamily="18" charset="0"/>
                <a:ea typeface="Cambria" panose="02040503050406030204" pitchFamily="18" charset="0"/>
              </a:rPr>
              <a:t>       "type": "Point",</a:t>
            </a:r>
          </a:p>
          <a:p>
            <a:r>
              <a:rPr lang="en-US" sz="1600" dirty="0">
                <a:solidFill>
                  <a:srgbClr val="FFC000"/>
                </a:solidFill>
                <a:latin typeface="Cambria" panose="02040503050406030204" pitchFamily="18" charset="0"/>
                <a:ea typeface="Cambria" panose="02040503050406030204" pitchFamily="18" charset="0"/>
              </a:rPr>
              <a:t>       "coordinates":  [ -74.297333,4.570868 ]</a:t>
            </a:r>
          </a:p>
          <a:p>
            <a:r>
              <a:rPr lang="en-US" sz="1600" dirty="0">
                <a:solidFill>
                  <a:srgbClr val="FFC000"/>
                </a:solidFill>
                <a:latin typeface="Cambria" panose="02040503050406030204" pitchFamily="18" charset="0"/>
                <a:ea typeface="Cambria" panose="02040503050406030204" pitchFamily="18" charset="0"/>
              </a:rPr>
              <a:t>    },</a:t>
            </a:r>
          </a:p>
          <a:p>
            <a:r>
              <a:rPr lang="en-US" sz="1600" dirty="0">
                <a:solidFill>
                  <a:srgbClr val="FFC000"/>
                </a:solidFill>
                <a:latin typeface="Cambria" panose="02040503050406030204" pitchFamily="18" charset="0"/>
                <a:ea typeface="Cambria" panose="02040503050406030204" pitchFamily="18" charset="0"/>
              </a:rPr>
              <a:t>    "properties": {</a:t>
            </a:r>
          </a:p>
          <a:p>
            <a:r>
              <a:rPr lang="en-US" sz="1600" dirty="0">
                <a:solidFill>
                  <a:srgbClr val="FFC000"/>
                </a:solidFill>
                <a:latin typeface="Cambria" panose="02040503050406030204" pitchFamily="18" charset="0"/>
                <a:ea typeface="Cambria" panose="02040503050406030204" pitchFamily="18" charset="0"/>
              </a:rPr>
              <a:t>    "rank":3,</a:t>
            </a:r>
          </a:p>
          <a:p>
            <a:r>
              <a:rPr lang="en-US" sz="1600" dirty="0">
                <a:solidFill>
                  <a:srgbClr val="FFC000"/>
                </a:solidFill>
                <a:latin typeface="Cambria" panose="02040503050406030204" pitchFamily="18" charset="0"/>
                <a:ea typeface="Cambria" panose="02040503050406030204" pitchFamily="18" charset="0"/>
              </a:rPr>
              <a:t>    "country":"Colombia",</a:t>
            </a:r>
          </a:p>
          <a:p>
            <a:r>
              <a:rPr lang="en-US" sz="1600" dirty="0">
                <a:solidFill>
                  <a:srgbClr val="FFC000"/>
                </a:solidFill>
                <a:latin typeface="Cambria" panose="02040503050406030204" pitchFamily="18" charset="0"/>
                <a:ea typeface="Cambria" panose="02040503050406030204" pitchFamily="18" charset="0"/>
              </a:rPr>
              <a:t>    "production":14634,</a:t>
            </a:r>
          </a:p>
          <a:p>
            <a:r>
              <a:rPr lang="en-US" sz="1600" dirty="0">
                <a:solidFill>
                  <a:srgbClr val="FFC000"/>
                </a:solidFill>
                <a:latin typeface="Cambria" panose="02040503050406030204" pitchFamily="18" charset="0"/>
                <a:ea typeface="Cambria" panose="02040503050406030204" pitchFamily="18" charset="0"/>
              </a:rPr>
              <a:t>    "export":12898</a:t>
            </a:r>
          </a:p>
          <a:p>
            <a:r>
              <a:rPr lang="en-US" sz="1600" dirty="0">
                <a:solidFill>
                  <a:srgbClr val="FFC000"/>
                </a:solidFill>
                <a:latin typeface="Cambria" panose="02040503050406030204" pitchFamily="18" charset="0"/>
                <a:ea typeface="Cambria" panose="02040503050406030204" pitchFamily="18" charset="0"/>
              </a:rPr>
              <a:t>    }</a:t>
            </a:r>
          </a:p>
          <a:p>
            <a:r>
              <a:rPr lang="en-US" sz="1600" dirty="0">
                <a:solidFill>
                  <a:srgbClr val="FFC000"/>
                </a:solidFill>
                <a:latin typeface="Cambria" panose="02040503050406030204" pitchFamily="18" charset="0"/>
                <a:ea typeface="Cambria" panose="02040503050406030204" pitchFamily="18" charset="0"/>
              </a:rPr>
              <a:t>  },</a:t>
            </a:r>
          </a:p>
        </p:txBody>
      </p:sp>
      <p:sp>
        <p:nvSpPr>
          <p:cNvPr id="8" name="Content Placeholder 3">
            <a:extLst>
              <a:ext uri="{FF2B5EF4-FFF2-40B4-BE49-F238E27FC236}">
                <a16:creationId xmlns:a16="http://schemas.microsoft.com/office/drawing/2014/main" id="{87F8423A-40D7-4D9D-9204-C59B5240081A}"/>
              </a:ext>
            </a:extLst>
          </p:cNvPr>
          <p:cNvSpPr>
            <a:spLocks noGrp="1"/>
          </p:cNvSpPr>
          <p:nvPr>
            <p:ph sz="quarter" idx="4"/>
          </p:nvPr>
        </p:nvSpPr>
        <p:spPr>
          <a:xfrm>
            <a:off x="5594349" y="2790841"/>
            <a:ext cx="4700589" cy="3139443"/>
          </a:xfrm>
          <a:ln>
            <a:solidFill>
              <a:schemeClr val="accent1">
                <a:lumMod val="60000"/>
                <a:lumOff val="40000"/>
              </a:schemeClr>
            </a:solidFill>
          </a:ln>
        </p:spPr>
        <p:txBody>
          <a:bodyPr>
            <a:normAutofit fontScale="62500" lnSpcReduction="20000"/>
          </a:bodyPr>
          <a:lstStyle/>
          <a:p>
            <a:r>
              <a:rPr lang="en-US" sz="1600" dirty="0">
                <a:solidFill>
                  <a:srgbClr val="92D050"/>
                </a:solidFill>
                <a:latin typeface="Cambria" panose="02040503050406030204" pitchFamily="18" charset="0"/>
                <a:ea typeface="Cambria" panose="02040503050406030204" pitchFamily="18" charset="0"/>
              </a:rPr>
              <a:t>{</a:t>
            </a:r>
          </a:p>
          <a:p>
            <a:r>
              <a:rPr lang="en-US" sz="1600" dirty="0">
                <a:solidFill>
                  <a:srgbClr val="92D050"/>
                </a:solidFill>
                <a:latin typeface="Cambria" panose="02040503050406030204" pitchFamily="18" charset="0"/>
                <a:ea typeface="Cambria" panose="02040503050406030204" pitchFamily="18" charset="0"/>
              </a:rPr>
              <a:t>    "rank":3,</a:t>
            </a:r>
          </a:p>
          <a:p>
            <a:r>
              <a:rPr lang="en-US" sz="1600" dirty="0">
                <a:solidFill>
                  <a:srgbClr val="92D050"/>
                </a:solidFill>
                <a:latin typeface="Cambria" panose="02040503050406030204" pitchFamily="18" charset="0"/>
                <a:ea typeface="Cambria" panose="02040503050406030204" pitchFamily="18" charset="0"/>
              </a:rPr>
              <a:t>    "country":"Colombia",</a:t>
            </a:r>
          </a:p>
          <a:p>
            <a:r>
              <a:rPr lang="en-US" sz="1600" dirty="0">
                <a:solidFill>
                  <a:srgbClr val="92D050"/>
                </a:solidFill>
                <a:latin typeface="Cambria" panose="02040503050406030204" pitchFamily="18" charset="0"/>
                <a:ea typeface="Cambria" panose="02040503050406030204" pitchFamily="18" charset="0"/>
              </a:rPr>
              <a:t>    "coordinates":  [ 4.570868,-74.297333 ],</a:t>
            </a:r>
          </a:p>
          <a:p>
            <a:r>
              <a:rPr lang="en-US" sz="1600" dirty="0">
                <a:solidFill>
                  <a:srgbClr val="92D050"/>
                </a:solidFill>
                <a:latin typeface="Cambria" panose="02040503050406030204" pitchFamily="18" charset="0"/>
                <a:ea typeface="Cambria" panose="02040503050406030204" pitchFamily="18" charset="0"/>
              </a:rPr>
              <a:t>    "production":14634,</a:t>
            </a:r>
          </a:p>
          <a:p>
            <a:r>
              <a:rPr lang="en-US" sz="1600" dirty="0">
                <a:solidFill>
                  <a:srgbClr val="92D050"/>
                </a:solidFill>
                <a:latin typeface="Cambria" panose="02040503050406030204" pitchFamily="18" charset="0"/>
                <a:ea typeface="Cambria" panose="02040503050406030204" pitchFamily="18" charset="0"/>
              </a:rPr>
              <a:t>    "export":12898,</a:t>
            </a:r>
          </a:p>
          <a:p>
            <a:r>
              <a:rPr lang="en-US" sz="1600" dirty="0">
                <a:solidFill>
                  <a:srgbClr val="92D050"/>
                </a:solidFill>
                <a:latin typeface="Cambria" panose="02040503050406030204" pitchFamily="18" charset="0"/>
                <a:ea typeface="Cambria" panose="02040503050406030204" pitchFamily="18" charset="0"/>
              </a:rPr>
              <a:t>    "radSize":20</a:t>
            </a:r>
          </a:p>
          <a:p>
            <a:r>
              <a:rPr lang="en-US" sz="1600" dirty="0">
                <a:solidFill>
                  <a:srgbClr val="92D050"/>
                </a:solidFill>
                <a:latin typeface="Cambria" panose="02040503050406030204" pitchFamily="18" charset="0"/>
                <a:ea typeface="Cambria" panose="02040503050406030204" pitchFamily="18" charset="0"/>
              </a:rPr>
              <a:t>  },</a:t>
            </a:r>
          </a:p>
          <a:p>
            <a:endParaRPr lang="en-US" dirty="0"/>
          </a:p>
        </p:txBody>
      </p:sp>
      <p:sp>
        <p:nvSpPr>
          <p:cNvPr id="9" name="Title 1">
            <a:extLst>
              <a:ext uri="{FF2B5EF4-FFF2-40B4-BE49-F238E27FC236}">
                <a16:creationId xmlns:a16="http://schemas.microsoft.com/office/drawing/2014/main" id="{C3DA67F8-096C-4ECA-9230-B11722012D7F}"/>
              </a:ext>
            </a:extLst>
          </p:cNvPr>
          <p:cNvSpPr>
            <a:spLocks noGrp="1"/>
          </p:cNvSpPr>
          <p:nvPr>
            <p:ph type="title"/>
          </p:nvPr>
        </p:nvSpPr>
        <p:spPr>
          <a:xfrm>
            <a:off x="681038" y="752475"/>
            <a:ext cx="9613900" cy="1081088"/>
          </a:xfrm>
        </p:spPr>
        <p:txBody>
          <a:bodyPr/>
          <a:lstStyle/>
          <a:p>
            <a:r>
              <a:rPr lang="en-US" dirty="0">
                <a:latin typeface="Gabriola" panose="04040605051002020D02" pitchFamily="82" charset="0"/>
              </a:rPr>
              <a:t>Data handling challenges</a:t>
            </a:r>
          </a:p>
        </p:txBody>
      </p:sp>
      <p:pic>
        <p:nvPicPr>
          <p:cNvPr id="10" name="Picture 9">
            <a:extLst>
              <a:ext uri="{FF2B5EF4-FFF2-40B4-BE49-F238E27FC236}">
                <a16:creationId xmlns:a16="http://schemas.microsoft.com/office/drawing/2014/main" id="{65524B7D-EB36-43A2-94AF-E301AF2EAE4D}"/>
              </a:ext>
            </a:extLst>
          </p:cNvPr>
          <p:cNvPicPr>
            <a:picLocks noChangeAspect="1"/>
          </p:cNvPicPr>
          <p:nvPr/>
        </p:nvPicPr>
        <p:blipFill>
          <a:blip r:embed="rId2"/>
          <a:stretch>
            <a:fillRect/>
          </a:stretch>
        </p:blipFill>
        <p:spPr>
          <a:xfrm>
            <a:off x="10715209" y="867893"/>
            <a:ext cx="1370320" cy="801110"/>
          </a:xfrm>
          <a:prstGeom prst="rect">
            <a:avLst/>
          </a:prstGeom>
        </p:spPr>
      </p:pic>
    </p:spTree>
    <p:extLst>
      <p:ext uri="{BB962C8B-B14F-4D97-AF65-F5344CB8AC3E}">
        <p14:creationId xmlns:p14="http://schemas.microsoft.com/office/powerpoint/2010/main" val="33483926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73A4AF-39B5-419F-8AD8-9020C0D68039}"/>
              </a:ext>
            </a:extLst>
          </p:cNvPr>
          <p:cNvSpPr>
            <a:spLocks noGrp="1"/>
          </p:cNvSpPr>
          <p:nvPr>
            <p:ph type="title"/>
          </p:nvPr>
        </p:nvSpPr>
        <p:spPr>
          <a:xfrm>
            <a:off x="680319" y="753230"/>
            <a:ext cx="9617778" cy="951284"/>
          </a:xfrm>
        </p:spPr>
        <p:txBody>
          <a:bodyPr/>
          <a:lstStyle/>
          <a:p>
            <a:r>
              <a:rPr lang="en-US" dirty="0">
                <a:latin typeface="Gabriola" panose="04040605051002020D02" pitchFamily="82" charset="0"/>
              </a:rPr>
              <a:t>Difficulties</a:t>
            </a:r>
          </a:p>
        </p:txBody>
      </p:sp>
      <p:pic>
        <p:nvPicPr>
          <p:cNvPr id="7" name="Content Placeholder 5">
            <a:extLst>
              <a:ext uri="{FF2B5EF4-FFF2-40B4-BE49-F238E27FC236}">
                <a16:creationId xmlns:a16="http://schemas.microsoft.com/office/drawing/2014/main" id="{59C37FEF-48A1-4EAF-81A4-37164A5B00E6}"/>
              </a:ext>
            </a:extLst>
          </p:cNvPr>
          <p:cNvPicPr>
            <a:picLocks noGrp="1" noChangeAspect="1"/>
          </p:cNvPicPr>
          <p:nvPr>
            <p:ph sz="half" idx="2"/>
          </p:nvPr>
        </p:nvPicPr>
        <p:blipFill>
          <a:blip r:embed="rId2"/>
          <a:stretch>
            <a:fillRect/>
          </a:stretch>
        </p:blipFill>
        <p:spPr>
          <a:xfrm>
            <a:off x="595699" y="2513718"/>
            <a:ext cx="4131024" cy="3934220"/>
          </a:xfrm>
          <a:prstGeom prst="rect">
            <a:avLst/>
          </a:prstGeom>
        </p:spPr>
      </p:pic>
      <p:pic>
        <p:nvPicPr>
          <p:cNvPr id="8" name="Content Placeholder 7">
            <a:extLst>
              <a:ext uri="{FF2B5EF4-FFF2-40B4-BE49-F238E27FC236}">
                <a16:creationId xmlns:a16="http://schemas.microsoft.com/office/drawing/2014/main" id="{E2750B25-FD9C-489A-ADB8-4A184725D3B8}"/>
              </a:ext>
            </a:extLst>
          </p:cNvPr>
          <p:cNvPicPr>
            <a:picLocks noGrp="1" noChangeAspect="1"/>
          </p:cNvPicPr>
          <p:nvPr>
            <p:ph sz="quarter" idx="4"/>
          </p:nvPr>
        </p:nvPicPr>
        <p:blipFill>
          <a:blip r:embed="rId3"/>
          <a:stretch>
            <a:fillRect/>
          </a:stretch>
        </p:blipFill>
        <p:spPr>
          <a:xfrm>
            <a:off x="5416570" y="2513719"/>
            <a:ext cx="6259630" cy="3934219"/>
          </a:xfrm>
          <a:prstGeom prst="rect">
            <a:avLst/>
          </a:prstGeom>
        </p:spPr>
      </p:pic>
      <p:pic>
        <p:nvPicPr>
          <p:cNvPr id="6" name="Picture 5">
            <a:extLst>
              <a:ext uri="{FF2B5EF4-FFF2-40B4-BE49-F238E27FC236}">
                <a16:creationId xmlns:a16="http://schemas.microsoft.com/office/drawing/2014/main" id="{85511532-C420-48E0-A3F4-66DD92425E6B}"/>
              </a:ext>
            </a:extLst>
          </p:cNvPr>
          <p:cNvPicPr>
            <a:picLocks noChangeAspect="1"/>
          </p:cNvPicPr>
          <p:nvPr/>
        </p:nvPicPr>
        <p:blipFill>
          <a:blip r:embed="rId4"/>
          <a:stretch>
            <a:fillRect/>
          </a:stretch>
        </p:blipFill>
        <p:spPr>
          <a:xfrm>
            <a:off x="10858116" y="771901"/>
            <a:ext cx="1107742" cy="1015000"/>
          </a:xfrm>
          <a:prstGeom prst="rect">
            <a:avLst/>
          </a:prstGeom>
        </p:spPr>
      </p:pic>
    </p:spTree>
    <p:extLst>
      <p:ext uri="{BB962C8B-B14F-4D97-AF65-F5344CB8AC3E}">
        <p14:creationId xmlns:p14="http://schemas.microsoft.com/office/powerpoint/2010/main" val="33975988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73A4AF-39B5-419F-8AD8-9020C0D68039}"/>
              </a:ext>
            </a:extLst>
          </p:cNvPr>
          <p:cNvSpPr>
            <a:spLocks noGrp="1"/>
          </p:cNvSpPr>
          <p:nvPr>
            <p:ph type="title"/>
          </p:nvPr>
        </p:nvSpPr>
        <p:spPr>
          <a:xfrm>
            <a:off x="680319" y="753230"/>
            <a:ext cx="9617778" cy="951284"/>
          </a:xfrm>
        </p:spPr>
        <p:txBody>
          <a:bodyPr/>
          <a:lstStyle/>
          <a:p>
            <a:r>
              <a:rPr lang="en-US" dirty="0">
                <a:latin typeface="Gabriola" panose="04040605051002020D02" pitchFamily="82" charset="0"/>
              </a:rPr>
              <a:t>Difficulties</a:t>
            </a:r>
          </a:p>
        </p:txBody>
      </p:sp>
      <p:pic>
        <p:nvPicPr>
          <p:cNvPr id="9" name="Picture 8">
            <a:extLst>
              <a:ext uri="{FF2B5EF4-FFF2-40B4-BE49-F238E27FC236}">
                <a16:creationId xmlns:a16="http://schemas.microsoft.com/office/drawing/2014/main" id="{A19086F9-B86A-4E87-A404-EABBC2C60236}"/>
              </a:ext>
            </a:extLst>
          </p:cNvPr>
          <p:cNvPicPr>
            <a:picLocks noChangeAspect="1"/>
          </p:cNvPicPr>
          <p:nvPr/>
        </p:nvPicPr>
        <p:blipFill>
          <a:blip r:embed="rId2"/>
          <a:stretch>
            <a:fillRect/>
          </a:stretch>
        </p:blipFill>
        <p:spPr>
          <a:xfrm>
            <a:off x="10776627" y="753230"/>
            <a:ext cx="1278656" cy="1090619"/>
          </a:xfrm>
          <a:prstGeom prst="rect">
            <a:avLst/>
          </a:prstGeom>
        </p:spPr>
      </p:pic>
      <p:sp>
        <p:nvSpPr>
          <p:cNvPr id="4" name="Content Placeholder 3">
            <a:extLst>
              <a:ext uri="{FF2B5EF4-FFF2-40B4-BE49-F238E27FC236}">
                <a16:creationId xmlns:a16="http://schemas.microsoft.com/office/drawing/2014/main" id="{0AF680B8-10DE-4CC5-88D9-5AB24E8BA1B5}"/>
              </a:ext>
            </a:extLst>
          </p:cNvPr>
          <p:cNvSpPr>
            <a:spLocks noGrp="1"/>
          </p:cNvSpPr>
          <p:nvPr>
            <p:ph sz="half" idx="2"/>
          </p:nvPr>
        </p:nvSpPr>
        <p:spPr>
          <a:xfrm>
            <a:off x="180502" y="2382308"/>
            <a:ext cx="11640023" cy="4094692"/>
          </a:xfrm>
        </p:spPr>
        <p:txBody>
          <a:bodyPr>
            <a:normAutofit fontScale="92500"/>
          </a:bodyPr>
          <a:lstStyle/>
          <a:p>
            <a:r>
              <a:rPr lang="en-US" b="1" u="sng" dirty="0">
                <a:latin typeface="Cambria" panose="02040503050406030204" pitchFamily="18" charset="0"/>
                <a:ea typeface="Cambria" panose="02040503050406030204" pitchFamily="18" charset="0"/>
              </a:rPr>
              <a:t>Yelp API:</a:t>
            </a:r>
          </a:p>
          <a:p>
            <a:pPr marL="0" indent="0">
              <a:buNone/>
            </a:pPr>
            <a:r>
              <a:rPr lang="en-US" dirty="0">
                <a:latin typeface="Cambria" panose="02040503050406030204" pitchFamily="18" charset="0"/>
                <a:ea typeface="Cambria" panose="02040503050406030204" pitchFamily="18" charset="0"/>
              </a:rPr>
              <a:t>We were planning to tap the Yelp API through Javascript directly and faced authorization issues. However, after lots of R&amp;D and with Rob’s help </a:t>
            </a:r>
            <a:r>
              <a:rPr lang="en-US" dirty="0">
                <a:latin typeface="Cambria" panose="02040503050406030204" pitchFamily="18" charset="0"/>
                <a:ea typeface="Cambria" panose="02040503050406030204" pitchFamily="18" charset="0"/>
                <a:sym typeface="Wingdings" panose="05000000000000000000" pitchFamily="2" charset="2"/>
              </a:rPr>
              <a:t></a:t>
            </a:r>
            <a:r>
              <a:rPr lang="en-US" dirty="0">
                <a:latin typeface="Cambria" panose="02040503050406030204" pitchFamily="18" charset="0"/>
                <a:ea typeface="Cambria" panose="02040503050406030204" pitchFamily="18" charset="0"/>
              </a:rPr>
              <a:t>, we got to know that Yelp does not allow clients to invoke the APIs through a frontend platform like Javascript. We then pivoted to call the API through backend (Python)</a:t>
            </a:r>
          </a:p>
          <a:p>
            <a:pPr marL="0" indent="0">
              <a:buNone/>
            </a:pPr>
            <a:r>
              <a:rPr lang="en-US" dirty="0">
                <a:latin typeface="Cambria" panose="02040503050406030204" pitchFamily="18" charset="0"/>
                <a:ea typeface="Cambria" panose="02040503050406030204" pitchFamily="18" charset="0"/>
              </a:rPr>
              <a:t>Reference: </a:t>
            </a:r>
            <a:r>
              <a:rPr lang="en-US" dirty="0">
                <a:latin typeface="Cambria" panose="02040503050406030204" pitchFamily="18" charset="0"/>
                <a:ea typeface="Cambria" panose="02040503050406030204" pitchFamily="18" charset="0"/>
                <a:hlinkClick r:id="rId3"/>
              </a:rPr>
              <a:t>https://github.com/Yelp/yelp-fusion/issues/386</a:t>
            </a:r>
            <a:endParaRPr lang="en-US" dirty="0">
              <a:latin typeface="Cambria" panose="02040503050406030204" pitchFamily="18" charset="0"/>
              <a:ea typeface="Cambria" panose="02040503050406030204" pitchFamily="18" charset="0"/>
            </a:endParaRPr>
          </a:p>
          <a:p>
            <a:pPr marL="0" indent="0">
              <a:buNone/>
            </a:pPr>
            <a:endParaRPr lang="en-US" dirty="0">
              <a:latin typeface="Cambria" panose="02040503050406030204" pitchFamily="18" charset="0"/>
              <a:ea typeface="Cambria" panose="02040503050406030204" pitchFamily="18" charset="0"/>
            </a:endParaRPr>
          </a:p>
          <a:p>
            <a:r>
              <a:rPr lang="en-US" b="1" u="sng" dirty="0">
                <a:latin typeface="Cambria" panose="02040503050406030204" pitchFamily="18" charset="0"/>
                <a:ea typeface="Cambria" panose="02040503050406030204" pitchFamily="18" charset="0"/>
              </a:rPr>
              <a:t>Web Page Navigations:</a:t>
            </a:r>
          </a:p>
          <a:p>
            <a:pPr marL="0" indent="0">
              <a:buNone/>
            </a:pPr>
            <a:r>
              <a:rPr lang="en-US" dirty="0">
                <a:latin typeface="Cambria" panose="02040503050406030204" pitchFamily="18" charset="0"/>
                <a:ea typeface="Cambria" panose="02040503050406030204" pitchFamily="18" charset="0"/>
              </a:rPr>
              <a:t>As the entire application is hosted on flask, we could not navigate between different html pages just by providing &lt;href&gt; attribute to the navigation items. We identified later that each &lt;href&gt; would need to be added as an app route in the python file which would then render that html.</a:t>
            </a:r>
          </a:p>
          <a:p>
            <a:endParaRPr lang="en-US" b="1" dirty="0">
              <a:latin typeface="Cambria" panose="02040503050406030204" pitchFamily="18" charset="0"/>
              <a:ea typeface="Cambria" panose="02040503050406030204" pitchFamily="18" charset="0"/>
            </a:endParaRPr>
          </a:p>
          <a:p>
            <a:endParaRPr lang="en-US" b="1"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35256894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73A4AF-39B5-419F-8AD8-9020C0D68039}"/>
              </a:ext>
            </a:extLst>
          </p:cNvPr>
          <p:cNvSpPr>
            <a:spLocks noGrp="1"/>
          </p:cNvSpPr>
          <p:nvPr>
            <p:ph type="title"/>
          </p:nvPr>
        </p:nvSpPr>
        <p:spPr>
          <a:xfrm>
            <a:off x="680319" y="753230"/>
            <a:ext cx="9617778" cy="951284"/>
          </a:xfrm>
        </p:spPr>
        <p:txBody>
          <a:bodyPr/>
          <a:lstStyle/>
          <a:p>
            <a:r>
              <a:rPr lang="en-US" dirty="0">
                <a:latin typeface="Gabriola" panose="04040605051002020D02" pitchFamily="82" charset="0"/>
              </a:rPr>
              <a:t>Difficulties (continued)</a:t>
            </a:r>
          </a:p>
        </p:txBody>
      </p:sp>
      <p:sp>
        <p:nvSpPr>
          <p:cNvPr id="4" name="Content Placeholder 3">
            <a:extLst>
              <a:ext uri="{FF2B5EF4-FFF2-40B4-BE49-F238E27FC236}">
                <a16:creationId xmlns:a16="http://schemas.microsoft.com/office/drawing/2014/main" id="{0AF680B8-10DE-4CC5-88D9-5AB24E8BA1B5}"/>
              </a:ext>
            </a:extLst>
          </p:cNvPr>
          <p:cNvSpPr>
            <a:spLocks noGrp="1"/>
          </p:cNvSpPr>
          <p:nvPr>
            <p:ph sz="half" idx="2"/>
          </p:nvPr>
        </p:nvSpPr>
        <p:spPr>
          <a:xfrm>
            <a:off x="214488" y="2382308"/>
            <a:ext cx="11751733" cy="4094692"/>
          </a:xfrm>
        </p:spPr>
        <p:txBody>
          <a:bodyPr>
            <a:normAutofit/>
          </a:bodyPr>
          <a:lstStyle/>
          <a:p>
            <a:r>
              <a:rPr lang="en-US" sz="2200" b="1" u="sng" dirty="0">
                <a:latin typeface="Cambria" panose="02040503050406030204" pitchFamily="18" charset="0"/>
                <a:ea typeface="Cambria" panose="02040503050406030204" pitchFamily="18" charset="0"/>
              </a:rPr>
              <a:t>Front Page Webscrape:</a:t>
            </a:r>
          </a:p>
          <a:p>
            <a:pPr marL="0" indent="0">
              <a:buNone/>
            </a:pPr>
            <a:r>
              <a:rPr lang="en-US" sz="2200" dirty="0">
                <a:latin typeface="Cambria" panose="02040503050406030204" pitchFamily="18" charset="0"/>
                <a:ea typeface="Cambria" panose="02040503050406030204" pitchFamily="18" charset="0"/>
              </a:rPr>
              <a:t>The goal for the front page webscrape was to scrape the text and images from the source websites. We were successful in scraping the text after several debugging sessions and assistance from Rob and Kevin. However, the syntax for scraping the images from the source websites was a more challenging task. We quickly adjusted our plan of execution and added the images to the index.html file to meet the project deadline.</a:t>
            </a:r>
          </a:p>
          <a:p>
            <a:endParaRPr lang="en-US" b="1" dirty="0">
              <a:latin typeface="Cambria" panose="02040503050406030204" pitchFamily="18" charset="0"/>
              <a:ea typeface="Cambria" panose="02040503050406030204" pitchFamily="18" charset="0"/>
            </a:endParaRPr>
          </a:p>
          <a:p>
            <a:endParaRPr lang="en-US" b="1" dirty="0">
              <a:latin typeface="Cambria" panose="02040503050406030204" pitchFamily="18" charset="0"/>
              <a:ea typeface="Cambria" panose="02040503050406030204" pitchFamily="18" charset="0"/>
            </a:endParaRPr>
          </a:p>
        </p:txBody>
      </p:sp>
      <p:pic>
        <p:nvPicPr>
          <p:cNvPr id="5" name="Picture 4">
            <a:extLst>
              <a:ext uri="{FF2B5EF4-FFF2-40B4-BE49-F238E27FC236}">
                <a16:creationId xmlns:a16="http://schemas.microsoft.com/office/drawing/2014/main" id="{136A20C6-CB9A-4ED0-B8A7-9EF16EB5636B}"/>
              </a:ext>
            </a:extLst>
          </p:cNvPr>
          <p:cNvPicPr>
            <a:picLocks noChangeAspect="1"/>
          </p:cNvPicPr>
          <p:nvPr/>
        </p:nvPicPr>
        <p:blipFill>
          <a:blip r:embed="rId2"/>
          <a:stretch>
            <a:fillRect/>
          </a:stretch>
        </p:blipFill>
        <p:spPr>
          <a:xfrm>
            <a:off x="10727958" y="810357"/>
            <a:ext cx="1331465" cy="966680"/>
          </a:xfrm>
          <a:prstGeom prst="rect">
            <a:avLst/>
          </a:prstGeom>
        </p:spPr>
      </p:pic>
    </p:spTree>
    <p:extLst>
      <p:ext uri="{BB962C8B-B14F-4D97-AF65-F5344CB8AC3E}">
        <p14:creationId xmlns:p14="http://schemas.microsoft.com/office/powerpoint/2010/main" val="3480817387"/>
      </p:ext>
    </p:extLst>
  </p:cSld>
  <p:clrMapOvr>
    <a:masterClrMapping/>
  </p:clrMapOvr>
</p:sld>
</file>

<file path=ppt/theme/theme1.xml><?xml version="1.0" encoding="utf-8"?>
<a:theme xmlns:a="http://schemas.openxmlformats.org/drawingml/2006/main" name="Berlin">
  <a:themeElements>
    <a:clrScheme name="Berlin">
      <a:dk1>
        <a:sysClr val="windowText" lastClr="000000"/>
      </a:dk1>
      <a:lt1>
        <a:sysClr val="window" lastClr="FFFFFF"/>
      </a:lt1>
      <a:dk2>
        <a:srgbClr val="9D360E"/>
      </a:dk2>
      <a:lt2>
        <a:srgbClr val="E7E6E6"/>
      </a:lt2>
      <a:accent1>
        <a:srgbClr val="F09415"/>
      </a:accent1>
      <a:accent2>
        <a:srgbClr val="C1B56B"/>
      </a:accent2>
      <a:accent3>
        <a:srgbClr val="4BAF73"/>
      </a:accent3>
      <a:accent4>
        <a:srgbClr val="5AA6C0"/>
      </a:accent4>
      <a:accent5>
        <a:srgbClr val="D17DF9"/>
      </a:accent5>
      <a:accent6>
        <a:srgbClr val="FA7E5C"/>
      </a:accent6>
      <a:hlink>
        <a:srgbClr val="FFAE3E"/>
      </a:hlink>
      <a:folHlink>
        <a:srgbClr val="FCC77E"/>
      </a:folHlink>
    </a:clrScheme>
    <a:fontScheme name="Berlin">
      <a:majorFont>
        <a:latin typeface="Trebuchet MS" panose="020B0603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panose="020B0603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erlin">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270000"/>
                <a:satMod val="200000"/>
                <a:lumMod val="128000"/>
              </a:schemeClr>
            </a:gs>
            <a:gs pos="50000">
              <a:schemeClr val="phClr">
                <a:shade val="100000"/>
                <a:hueMod val="100000"/>
                <a:satMod val="110000"/>
                <a:lumMod val="130000"/>
              </a:schemeClr>
            </a:gs>
            <a:gs pos="100000">
              <a:schemeClr val="phClr">
                <a:shade val="78000"/>
                <a:hueMod val="44000"/>
                <a:satMod val="200000"/>
                <a:lumMod val="69000"/>
              </a:schemeClr>
            </a:gs>
          </a:gsLst>
          <a:lin ang="2520000" scaled="0"/>
        </a:gradFill>
      </a:bgFillStyleLst>
    </a:fmtScheme>
  </a:themeElements>
  <a:objectDefaults/>
  <a:extraClrSchemeLst/>
  <a:extLst>
    <a:ext uri="{05A4C25C-085E-4340-85A3-A5531E510DB2}">
      <thm15:themeFamily xmlns:thm15="http://schemas.microsoft.com/office/thememl/2012/main" name="Berlin" id="{7B5DBA9E-B069-418E-9360-A61BDD0615A4}" vid="{C0CBE056-4EF4-4D92-969E-947779DA7AAA}"/>
    </a:ext>
  </a:extLst>
</a:theme>
</file>

<file path=docProps/app.xml><?xml version="1.0" encoding="utf-8"?>
<Properties xmlns="http://schemas.openxmlformats.org/officeDocument/2006/extended-properties" xmlns:vt="http://schemas.openxmlformats.org/officeDocument/2006/docPropsVTypes">
  <TotalTime>609</TotalTime>
  <Words>743</Words>
  <Application>Microsoft Office PowerPoint</Application>
  <PresentationFormat>Widescreen</PresentationFormat>
  <Paragraphs>81</Paragraphs>
  <Slides>17</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Arial</vt:lpstr>
      <vt:lpstr>Cambria</vt:lpstr>
      <vt:lpstr>Gabriola</vt:lpstr>
      <vt:lpstr>Trebuchet MS</vt:lpstr>
      <vt:lpstr>Wingdings</vt:lpstr>
      <vt:lpstr>Berlin</vt:lpstr>
      <vt:lpstr>Know Your Brew!</vt:lpstr>
      <vt:lpstr>Project Overview</vt:lpstr>
      <vt:lpstr>Data Sources</vt:lpstr>
      <vt:lpstr>Data Flow &amp; Architecture</vt:lpstr>
      <vt:lpstr>Data Sources and Analysis Approach</vt:lpstr>
      <vt:lpstr>Data handling challenges</vt:lpstr>
      <vt:lpstr>Difficulties</vt:lpstr>
      <vt:lpstr>Difficulties</vt:lpstr>
      <vt:lpstr>Difficulties (continued)</vt:lpstr>
      <vt:lpstr>Resources</vt:lpstr>
      <vt:lpstr>PowerPoint Presentation</vt:lpstr>
      <vt:lpstr>Front Webpage</vt:lpstr>
      <vt:lpstr>Coffee Trends</vt:lpstr>
      <vt:lpstr>FindMyCoffee (Yelp API)</vt:lpstr>
      <vt:lpstr>TweetBoard (Twitter API)</vt:lpstr>
      <vt:lpstr>Coffee News</vt:lpstr>
      <vt:lpstr>Fun Facts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Know Your Brew!</dc:title>
  <dc:creator>Aparna Paul</dc:creator>
  <cp:lastModifiedBy>Aparna Paul</cp:lastModifiedBy>
  <cp:revision>44</cp:revision>
  <dcterms:created xsi:type="dcterms:W3CDTF">2018-10-26T06:13:17Z</dcterms:created>
  <dcterms:modified xsi:type="dcterms:W3CDTF">2018-10-29T13:36:40Z</dcterms:modified>
</cp:coreProperties>
</file>